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6"/>
  </p:notesMasterIdLst>
  <p:handoutMasterIdLst>
    <p:handoutMasterId r:id="rId37"/>
  </p:handoutMasterIdLst>
  <p:sldIdLst>
    <p:sldId id="431" r:id="rId5"/>
    <p:sldId id="402" r:id="rId6"/>
    <p:sldId id="457" r:id="rId7"/>
    <p:sldId id="459" r:id="rId8"/>
    <p:sldId id="462" r:id="rId9"/>
    <p:sldId id="464" r:id="rId10"/>
    <p:sldId id="469" r:id="rId11"/>
    <p:sldId id="465" r:id="rId12"/>
    <p:sldId id="467" r:id="rId13"/>
    <p:sldId id="454" r:id="rId14"/>
    <p:sldId id="463" r:id="rId15"/>
    <p:sldId id="456" r:id="rId16"/>
    <p:sldId id="458" r:id="rId17"/>
    <p:sldId id="386" r:id="rId18"/>
    <p:sldId id="445" r:id="rId19"/>
    <p:sldId id="421" r:id="rId20"/>
    <p:sldId id="422" r:id="rId21"/>
    <p:sldId id="420" r:id="rId22"/>
    <p:sldId id="428" r:id="rId23"/>
    <p:sldId id="442" r:id="rId24"/>
    <p:sldId id="444" r:id="rId25"/>
    <p:sldId id="468" r:id="rId26"/>
    <p:sldId id="472" r:id="rId27"/>
    <p:sldId id="416" r:id="rId28"/>
    <p:sldId id="282" r:id="rId29"/>
    <p:sldId id="471" r:id="rId30"/>
    <p:sldId id="430" r:id="rId31"/>
    <p:sldId id="395" r:id="rId32"/>
    <p:sldId id="473" r:id="rId33"/>
    <p:sldId id="470" r:id="rId34"/>
    <p:sldId id="396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404" autoAdjust="0"/>
  </p:normalViewPr>
  <p:slideViewPr>
    <p:cSldViewPr>
      <p:cViewPr varScale="1">
        <p:scale>
          <a:sx n="94" d="100"/>
          <a:sy n="94" d="100"/>
        </p:scale>
        <p:origin x="9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4" d="100"/>
          <a:sy n="74" d="100"/>
        </p:scale>
        <p:origin x="-2628" y="-3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589" cy="479897"/>
          </a:xfrm>
          <a:prstGeom prst="rect">
            <a:avLst/>
          </a:prstGeom>
        </p:spPr>
        <p:txBody>
          <a:bodyPr vert="horz" lIns="94735" tIns="47366" rIns="94735" bIns="473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60" y="2"/>
            <a:ext cx="3169589" cy="479897"/>
          </a:xfrm>
          <a:prstGeom prst="rect">
            <a:avLst/>
          </a:prstGeom>
        </p:spPr>
        <p:txBody>
          <a:bodyPr vert="horz" lIns="94735" tIns="47366" rIns="94735" bIns="47366" rtlCol="0"/>
          <a:lstStyle>
            <a:lvl1pPr algn="r">
              <a:defRPr sz="1200"/>
            </a:lvl1pPr>
          </a:lstStyle>
          <a:p>
            <a:fld id="{A287493D-AE51-4418-9E71-36B23C2388DE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668"/>
            <a:ext cx="3169589" cy="479897"/>
          </a:xfrm>
          <a:prstGeom prst="rect">
            <a:avLst/>
          </a:prstGeom>
        </p:spPr>
        <p:txBody>
          <a:bodyPr vert="horz" lIns="94735" tIns="47366" rIns="94735" bIns="473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60" y="9119668"/>
            <a:ext cx="3169589" cy="479897"/>
          </a:xfrm>
          <a:prstGeom prst="rect">
            <a:avLst/>
          </a:prstGeom>
        </p:spPr>
        <p:txBody>
          <a:bodyPr vert="horz" lIns="94735" tIns="47366" rIns="94735" bIns="47366" rtlCol="0" anchor="b"/>
          <a:lstStyle>
            <a:lvl1pPr algn="r">
              <a:defRPr sz="1200"/>
            </a:lvl1pPr>
          </a:lstStyle>
          <a:p>
            <a:fld id="{F9C5C174-283A-4008-8D91-ADEF446E0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589" cy="479897"/>
          </a:xfrm>
          <a:prstGeom prst="rect">
            <a:avLst/>
          </a:prstGeom>
        </p:spPr>
        <p:txBody>
          <a:bodyPr vert="horz" lIns="94722" tIns="47361" rIns="94722" bIns="473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60" y="2"/>
            <a:ext cx="3169589" cy="479897"/>
          </a:xfrm>
          <a:prstGeom prst="rect">
            <a:avLst/>
          </a:prstGeom>
        </p:spPr>
        <p:txBody>
          <a:bodyPr vert="horz" lIns="94722" tIns="47361" rIns="94722" bIns="47361" rtlCol="0"/>
          <a:lstStyle>
            <a:lvl1pPr algn="r">
              <a:defRPr sz="1200"/>
            </a:lvl1pPr>
          </a:lstStyle>
          <a:p>
            <a:fld id="{6AA549CA-EEC1-486A-B810-B82C7E5C130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2" tIns="47361" rIns="94722" bIns="473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89" y="4559835"/>
            <a:ext cx="5852822" cy="4320704"/>
          </a:xfrm>
          <a:prstGeom prst="rect">
            <a:avLst/>
          </a:prstGeom>
        </p:spPr>
        <p:txBody>
          <a:bodyPr vert="horz" lIns="94722" tIns="47361" rIns="94722" bIns="473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668"/>
            <a:ext cx="3169589" cy="479897"/>
          </a:xfrm>
          <a:prstGeom prst="rect">
            <a:avLst/>
          </a:prstGeom>
        </p:spPr>
        <p:txBody>
          <a:bodyPr vert="horz" lIns="94722" tIns="47361" rIns="94722" bIns="473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60" y="9119668"/>
            <a:ext cx="3169589" cy="479897"/>
          </a:xfrm>
          <a:prstGeom prst="rect">
            <a:avLst/>
          </a:prstGeom>
        </p:spPr>
        <p:txBody>
          <a:bodyPr vert="horz" lIns="94722" tIns="47361" rIns="94722" bIns="47361" rtlCol="0" anchor="b"/>
          <a:lstStyle>
            <a:lvl1pPr algn="r">
              <a:defRPr sz="1200"/>
            </a:lvl1pPr>
          </a:lstStyle>
          <a:p>
            <a:fld id="{3C64A064-BE8C-4AC9-8D5E-31C0B035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newly created working group established in accordance with the provisions of Section 10 of the Protecting our Infrastructure of Pipelines and Enhancing Safety (PIPES) Act of 2016 (Public Law 114-183), the Federal Advisory Committee Act (FACA) of 1972 (5 U.S.C., App. 2, as amended), and 41 CFR 102-3.50(a).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0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2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9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newly created working group established in accordance with the provisions of Section 10 of the Protecting our Infrastructure of Pipelines and Enhancing Safety (PIPES) Act of 2016 (Public Law 114-183), the Federal Advisory Committee Act (FACA) of 1972 (5 U.S.C., App. 2, as amended), and 41 CFR 102-3.50(a).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9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2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8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1" descr="http://one10.dot.gov/office/phmsa/PHG/Shared%20Documents/PHMSA-icon-2560-X-144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37" y="0"/>
            <a:ext cx="13500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76200" y="7620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OT_PHMSA_LONG signature_bb_jpg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9" y="76200"/>
            <a:ext cx="1421283" cy="609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6370638"/>
            <a:ext cx="2895600" cy="48736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9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193C789C-281E-46C8-A67C-D2FE21071306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750363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http://one10.dot.gov/office/phmsa/PHG/Shared%20Documents/PHMSA-icon-2560-X-14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37" y="0"/>
            <a:ext cx="13500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6200" y="7620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OT_PHMSA_LONG signature_bb_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19" y="76200"/>
            <a:ext cx="1421283" cy="6096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hmsaviswg@dot.gov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phmsaviswg@dot.gov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is.phmsa.dot.gov/meetings/MtgHome.mtg?mtg=13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is.phmsa.dot.gov/meeting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hmsa.dot.gov/standards-rulemaking/pipeline/voluntary-information-sharing-system-working-grou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e.murray@dot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3"/>
            <a:ext cx="8610600" cy="147002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0F7B"/>
                </a:solidFill>
                <a:latin typeface="Georgia" panose="02040502050405020303" pitchFamily="18" charset="0"/>
              </a:rPr>
              <a:t>Voluntary Information-Sharing System (VIS) Working Group (WG)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4244975"/>
            <a:ext cx="81915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F0F7B"/>
                </a:solidFill>
                <a:latin typeface="Georgia" panose="02040502050405020303" pitchFamily="18" charset="0"/>
              </a:rPr>
              <a:t>Federal Advisory Committee Meeting</a:t>
            </a:r>
          </a:p>
          <a:p>
            <a:r>
              <a:rPr lang="en-US" sz="2800" dirty="0">
                <a:solidFill>
                  <a:srgbClr val="0F0F7B"/>
                </a:solidFill>
                <a:latin typeface="Georgia" panose="02040502050405020303" pitchFamily="18" charset="0"/>
              </a:rPr>
              <a:t>August 23, 2018</a:t>
            </a:r>
            <a:endParaRPr lang="en-US" sz="2500" dirty="0">
              <a:latin typeface="Georgia" panose="02040502050405020303" pitchFamily="18" charset="0"/>
            </a:endParaRPr>
          </a:p>
        </p:txBody>
      </p:sp>
      <p:pic>
        <p:nvPicPr>
          <p:cNvPr id="6" name="Picture 4" descr="DOT SEAL-BLUE 2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84428"/>
            <a:ext cx="1536961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0809EA-CA38-4B90-A178-49FD4B925730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000583"/>
            <a:ext cx="8610600" cy="84998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Chair</a:t>
            </a:r>
          </a:p>
        </p:txBody>
      </p:sp>
      <p:pic>
        <p:nvPicPr>
          <p:cNvPr id="6" name="Picture 4" descr="DOT SEAL-BLUE 2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19" y="2209800"/>
            <a:ext cx="1536961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81000" y="3974528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Georgia" panose="02040502050405020303" pitchFamily="18" charset="0"/>
              </a:rPr>
              <a:t>Committee and Staff Introductions</a:t>
            </a:r>
          </a:p>
          <a:p>
            <a:r>
              <a:rPr lang="en-US" sz="3200" b="1" dirty="0">
                <a:latin typeface="Georgia" panose="02040502050405020303" pitchFamily="18" charset="0"/>
              </a:rPr>
              <a:t>Call Meeting to Order</a:t>
            </a:r>
          </a:p>
          <a:p>
            <a:r>
              <a:rPr lang="en-US" sz="3200" b="1" dirty="0">
                <a:latin typeface="Georgia" panose="02040502050405020303" pitchFamily="18" charset="0"/>
              </a:rPr>
              <a:t>Opening Statement</a:t>
            </a:r>
          </a:p>
        </p:txBody>
      </p:sp>
    </p:spTree>
    <p:extLst>
      <p:ext uri="{BB962C8B-B14F-4D97-AF65-F5344CB8AC3E}">
        <p14:creationId xmlns:p14="http://schemas.microsoft.com/office/powerpoint/2010/main" val="228382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9733" y="190500"/>
            <a:ext cx="7772400" cy="49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F0F7B"/>
                </a:solidFill>
                <a:latin typeface="Georgia" panose="02040502050405020303" pitchFamily="18" charset="0"/>
              </a:rPr>
              <a:t>VIS Working Group Members (25)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48" y="1185334"/>
            <a:ext cx="8037152" cy="46916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4933" y="687917"/>
            <a:ext cx="80772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F0F7B"/>
                </a:solidFill>
                <a:latin typeface="Georgia" panose="02040502050405020303" pitchFamily="18" charset="0"/>
              </a:rPr>
              <a:t>VIS WG Lead (Designated Federal Official): Dr. Christie Murray (PHMSA)</a:t>
            </a:r>
          </a:p>
        </p:txBody>
      </p:sp>
    </p:spTree>
    <p:extLst>
      <p:ext uri="{BB962C8B-B14F-4D97-AF65-F5344CB8AC3E}">
        <p14:creationId xmlns:p14="http://schemas.microsoft.com/office/powerpoint/2010/main" val="217907261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61060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Opening Remarks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600" y="4038600"/>
            <a:ext cx="873236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Georgia" panose="02040502050405020303" pitchFamily="18" charset="0"/>
              </a:rPr>
              <a:t>Drue Pearce, PHMSA Deputy Administrator</a:t>
            </a:r>
          </a:p>
          <a:p>
            <a:r>
              <a:rPr lang="en-US" sz="2800" b="1" dirty="0">
                <a:latin typeface="Georgia" panose="02040502050405020303" pitchFamily="18" charset="0"/>
              </a:rPr>
              <a:t>Alan Mayberry, Deputy Administrator for Pipeline Safety</a:t>
            </a:r>
          </a:p>
        </p:txBody>
      </p:sp>
      <p:pic>
        <p:nvPicPr>
          <p:cNvPr id="6" name="Picture 4" descr="DOT SEAL-BLUE 2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39" y="2286000"/>
            <a:ext cx="1536961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20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715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0F7B"/>
                </a:solidFill>
                <a:latin typeface="Georgia" panose="02040502050405020303" pitchFamily="18" charset="0"/>
              </a:rPr>
              <a:t>Agenda Overview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501" y="1825625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Announcements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Committee Business</a:t>
            </a:r>
          </a:p>
          <a:p>
            <a:pPr marL="914400" indent="-342900" algn="l">
              <a:lnSpc>
                <a:spcPct val="150000"/>
              </a:lnSpc>
              <a:buFont typeface="Georgia" panose="02040502050405020303" pitchFamily="18" charset="0"/>
              <a:buChar char="–"/>
            </a:pPr>
            <a:r>
              <a:rPr lang="en-US" sz="2200" dirty="0">
                <a:latin typeface="Georgia" panose="02040502050405020303" pitchFamily="18" charset="0"/>
              </a:rPr>
              <a:t>Subcommittee Report Outs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Lunch (12 pm – 1:00 pm)  - (on your own)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Committee Business</a:t>
            </a:r>
          </a:p>
          <a:p>
            <a:pPr marL="914400" indent="-342900" algn="l">
              <a:lnSpc>
                <a:spcPct val="150000"/>
              </a:lnSpc>
              <a:buFont typeface="Georgia" panose="02040502050405020303" pitchFamily="18" charset="0"/>
              <a:buChar char="–"/>
            </a:pPr>
            <a:r>
              <a:rPr lang="en-US" sz="2200" dirty="0">
                <a:latin typeface="Georgia" panose="02040502050405020303" pitchFamily="18" charset="0"/>
              </a:rPr>
              <a:t>Subcommittee Report Outs (continued)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Committee Preparatory Discussion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Action Item Recap and Closing Remarks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43200" y="876300"/>
            <a:ext cx="3799002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8:30 am – 5:00 pm (ET)</a:t>
            </a:r>
          </a:p>
        </p:txBody>
      </p:sp>
    </p:spTree>
    <p:extLst>
      <p:ext uri="{BB962C8B-B14F-4D97-AF65-F5344CB8AC3E}">
        <p14:creationId xmlns:p14="http://schemas.microsoft.com/office/powerpoint/2010/main" val="2652314304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783" y="996158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Committee Business</a:t>
            </a:r>
          </a:p>
        </p:txBody>
      </p:sp>
      <p:pic>
        <p:nvPicPr>
          <p:cNvPr id="6" name="Picture 4" descr="DOT SEAL-BLUE 2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2405061"/>
            <a:ext cx="1536961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0809EA-CA38-4B90-A178-49FD4B925730}" type="slidenum">
              <a:rPr lang="en-US"/>
              <a:t>14</a:t>
            </a:fld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43434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>
                <a:latin typeface="Georgia" panose="02040502050405020303" pitchFamily="18" charset="0"/>
              </a:rPr>
              <a:t>Subcommittee Overview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13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6823" y="366713"/>
            <a:ext cx="77724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F0F7B"/>
                </a:solidFill>
                <a:latin typeface="Georgia" panose="02040502050405020303" pitchFamily="18" charset="0"/>
              </a:rPr>
              <a:t>VIS WG Structure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98982"/>
            <a:ext cx="8534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292190"/>
            <a:ext cx="4937478" cy="4316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VIS WG Federal Advisory Committee Members (25)</a:t>
            </a:r>
          </a:p>
        </p:txBody>
      </p:sp>
      <p:sp>
        <p:nvSpPr>
          <p:cNvPr id="9" name="Rectangle 8"/>
          <p:cNvSpPr/>
          <p:nvPr/>
        </p:nvSpPr>
        <p:spPr>
          <a:xfrm>
            <a:off x="673713" y="3584766"/>
            <a:ext cx="3974487" cy="4316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PHMSA Support Staff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6612" y="1957586"/>
            <a:ext cx="3052118" cy="302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600" u="sng" dirty="0">
                <a:latin typeface="Georgia" panose="02040502050405020303" pitchFamily="18" charset="0"/>
              </a:rPr>
              <a:t>Chair: Diane Burman</a:t>
            </a:r>
            <a:endParaRPr lang="en-US" sz="160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2378" y="3244218"/>
            <a:ext cx="4870765" cy="302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600" u="sng" dirty="0">
                <a:latin typeface="Georgia" panose="02040502050405020303" pitchFamily="18" charset="0"/>
              </a:rPr>
              <a:t>Designated Federal Official (DFO): Christie Murray</a:t>
            </a:r>
            <a:endParaRPr lang="en-US" sz="160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4915964"/>
            <a:ext cx="7438623" cy="4316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Contract Support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41877" y="2290302"/>
            <a:ext cx="2997323" cy="4316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VIS WG Subcommittees - (7)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41877" y="3569303"/>
            <a:ext cx="2997323" cy="4731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Alternate Designated Federal Officials (ADFO) –(7)</a:t>
            </a:r>
          </a:p>
        </p:txBody>
      </p:sp>
      <p:cxnSp>
        <p:nvCxnSpPr>
          <p:cNvPr id="25" name="Straight Arrow Connector 24"/>
          <p:cNvCxnSpPr>
            <a:stCxn id="2" idx="3"/>
            <a:endCxn id="18" idx="1"/>
          </p:cNvCxnSpPr>
          <p:nvPr/>
        </p:nvCxnSpPr>
        <p:spPr>
          <a:xfrm flipV="1">
            <a:off x="5166078" y="2506148"/>
            <a:ext cx="675799" cy="188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9" idx="1"/>
          </p:cNvCxnSpPr>
          <p:nvPr/>
        </p:nvCxnSpPr>
        <p:spPr>
          <a:xfrm>
            <a:off x="4648200" y="3800612"/>
            <a:ext cx="1193677" cy="527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0"/>
            <a:endCxn id="18" idx="2"/>
          </p:cNvCxnSpPr>
          <p:nvPr/>
        </p:nvCxnSpPr>
        <p:spPr>
          <a:xfrm flipV="1">
            <a:off x="7340539" y="2721994"/>
            <a:ext cx="0" cy="847309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497094" y="4042473"/>
            <a:ext cx="0" cy="847309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497094" y="2734738"/>
            <a:ext cx="0" cy="58102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3698872" y="5317922"/>
            <a:ext cx="3610209" cy="854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Court Reporters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Tech Writers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63428" y="1127832"/>
            <a:ext cx="5492966" cy="43169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Recommendations to the Secretary of Transportation</a:t>
            </a:r>
          </a:p>
        </p:txBody>
      </p:sp>
      <p:cxnSp>
        <p:nvCxnSpPr>
          <p:cNvPr id="5135" name="Straight Arrow Connector 5134"/>
          <p:cNvCxnSpPr/>
          <p:nvPr/>
        </p:nvCxnSpPr>
        <p:spPr>
          <a:xfrm flipV="1">
            <a:off x="4571477" y="1567897"/>
            <a:ext cx="0" cy="65573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6091882" y="1936041"/>
            <a:ext cx="3052118" cy="302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600" u="sng" dirty="0">
                <a:latin typeface="Georgia" panose="02040502050405020303" pitchFamily="18" charset="0"/>
              </a:rPr>
              <a:t>Subcommittee Chairs: (6)</a:t>
            </a:r>
            <a:endParaRPr lang="en-US" sz="1600" dirty="0">
              <a:effectLst/>
              <a:latin typeface="Georgia" panose="02040502050405020303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7323033" y="4042473"/>
            <a:ext cx="0" cy="847309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06770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83329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0F7B"/>
                </a:solidFill>
                <a:latin typeface="Georgia" panose="02040502050405020303" pitchFamily="18" charset="0"/>
              </a:rPr>
              <a:t>Subcommittee &amp; Leads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45254"/>
              </p:ext>
            </p:extLst>
          </p:nvPr>
        </p:nvGraphicFramePr>
        <p:xfrm>
          <a:off x="838200" y="990600"/>
          <a:ext cx="6896189" cy="339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698">
                  <a:extLst>
                    <a:ext uri="{9D8B030D-6E8A-4147-A177-3AD203B41FA5}">
                      <a16:colId xmlns:a16="http://schemas.microsoft.com/office/drawing/2014/main" val="4046415073"/>
                    </a:ext>
                  </a:extLst>
                </a:gridCol>
                <a:gridCol w="1994022">
                  <a:extLst>
                    <a:ext uri="{9D8B030D-6E8A-4147-A177-3AD203B41FA5}">
                      <a16:colId xmlns:a16="http://schemas.microsoft.com/office/drawing/2014/main" val="3859096908"/>
                    </a:ext>
                  </a:extLst>
                </a:gridCol>
                <a:gridCol w="2243469">
                  <a:extLst>
                    <a:ext uri="{9D8B030D-6E8A-4147-A177-3AD203B41FA5}">
                      <a16:colId xmlns:a16="http://schemas.microsoft.com/office/drawing/2014/main" val="3739851498"/>
                    </a:ext>
                  </a:extLst>
                </a:gridCol>
              </a:tblGrid>
              <a:tr h="64218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Subcommittees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PHMSA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Alternate DFO(s)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Subcommittee Chair(s)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21294"/>
                  </a:ext>
                </a:extLst>
              </a:tr>
              <a:tr h="3721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Mission and 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Nancy 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Dan Cote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80450"/>
                  </a:ext>
                </a:extLst>
              </a:tr>
              <a:tr h="33832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Process Sharing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Sherry Borener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Mark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Hereth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583812"/>
                  </a:ext>
                </a:extLst>
              </a:tr>
              <a:tr h="3721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Max Keiba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Leif Jensen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90792"/>
                  </a:ext>
                </a:extLst>
              </a:tr>
              <a:tr h="34396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Technology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/R&amp;D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Chris McLaren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Bryce Brown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626879"/>
                  </a:ext>
                </a:extLst>
              </a:tr>
              <a:tr h="37215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Training and Qualification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Doug 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Leif Jensen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392830"/>
                  </a:ext>
                </a:extLst>
              </a:tr>
              <a:tr h="42353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Regulatory, Funding,,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&amp;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Legal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Michelle Freeman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Randy Parker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17287"/>
                  </a:ext>
                </a:extLst>
              </a:tr>
              <a:tr h="3721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Reporting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Karen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Lynch</a:t>
                      </a:r>
                      <a:endParaRPr 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9498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62200" y="4495799"/>
            <a:ext cx="4838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* Floaters		</a:t>
            </a:r>
          </a:p>
          <a:p>
            <a:r>
              <a:rPr lang="en-US" sz="16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 Alan Mayberry	PHMSA AA for Pipeline Safety   </a:t>
            </a:r>
          </a:p>
          <a:p>
            <a:r>
              <a:rPr lang="en-US" sz="16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 Christie Murray	VIS DFO	</a:t>
            </a:r>
          </a:p>
          <a:p>
            <a:r>
              <a:rPr lang="en-US" sz="16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 Diane Burman	VIS Chair	</a:t>
            </a:r>
          </a:p>
          <a:p>
            <a:r>
              <a:rPr lang="en-US" sz="16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Ahuva</a:t>
            </a:r>
            <a:r>
              <a:rPr lang="en-US" sz="16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Battams	PHC	</a:t>
            </a:r>
          </a:p>
        </p:txBody>
      </p:sp>
    </p:spTree>
    <p:extLst>
      <p:ext uri="{BB962C8B-B14F-4D97-AF65-F5344CB8AC3E}">
        <p14:creationId xmlns:p14="http://schemas.microsoft.com/office/powerpoint/2010/main" val="1829514831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7709" y="1524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F0F7B"/>
                </a:solidFill>
                <a:latin typeface="Georgia" panose="02040502050405020303" pitchFamily="18" charset="0"/>
              </a:rPr>
              <a:t>VIS WG Subcommittee Members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12730"/>
              </p:ext>
            </p:extLst>
          </p:nvPr>
        </p:nvGraphicFramePr>
        <p:xfrm>
          <a:off x="381000" y="762000"/>
          <a:ext cx="8229598" cy="5216901"/>
        </p:xfrm>
        <a:graphic>
          <a:graphicData uri="http://schemas.openxmlformats.org/drawingml/2006/table">
            <a:tbl>
              <a:tblPr/>
              <a:tblGrid>
                <a:gridCol w="930729">
                  <a:extLst>
                    <a:ext uri="{9D8B030D-6E8A-4147-A177-3AD203B41FA5}">
                      <a16:colId xmlns:a16="http://schemas.microsoft.com/office/drawing/2014/main" val="1447236697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4145661059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2150406690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1448191507"/>
                    </a:ext>
                  </a:extLst>
                </a:gridCol>
                <a:gridCol w="1038497">
                  <a:extLst>
                    <a:ext uri="{9D8B030D-6E8A-4147-A177-3AD203B41FA5}">
                      <a16:colId xmlns:a16="http://schemas.microsoft.com/office/drawing/2014/main" val="4075539014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3450095042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3309596245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81714813"/>
                    </a:ext>
                  </a:extLst>
                </a:gridCol>
              </a:tblGrid>
              <a:tr h="210375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DFO: Christie Murray; VIS WG Chair: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Diane Burman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255938"/>
                  </a:ext>
                </a:extLst>
              </a:tr>
              <a:tr h="3434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Role</a:t>
                      </a:r>
                    </a:p>
                  </a:txBody>
                  <a:tcPr marL="6946" marR="6946" marT="6946" marB="3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Mission and Objectives </a:t>
                      </a:r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(6)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Process Sharing (</a:t>
                      </a:r>
                      <a:r>
                        <a:rPr 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15)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Best Practices </a:t>
                      </a:r>
                      <a:r>
                        <a:rPr 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(11)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Technology/R&amp;D </a:t>
                      </a:r>
                      <a:r>
                        <a:rPr 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(13)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Training and Qualifications </a:t>
                      </a:r>
                      <a:r>
                        <a:rPr 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(7)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Regulatory, Funding, Legal </a:t>
                      </a:r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(6)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Reporting </a:t>
                      </a:r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(5)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10100"/>
                  </a:ext>
                </a:extLst>
              </a:tr>
              <a:tr h="644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Alternate Designated Federal Officials (ADFO)</a:t>
                      </a:r>
                    </a:p>
                  </a:txBody>
                  <a:tcPr marL="6946" marR="6946" marT="6946" marB="3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Nancy White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Sherry Borener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Max Kieba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Chris McLaren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Douglas White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Michelle Freeman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Karen Lynch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38827"/>
                  </a:ext>
                </a:extLst>
              </a:tr>
              <a:tr h="193736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PHMSA Support Staff</a:t>
                      </a:r>
                    </a:p>
                  </a:txBody>
                  <a:tcPr marL="6946" marR="6946" marT="6946" marB="3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Amy Nelson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Hung Nguyen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Amal Deria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Cheryl Whetsel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13263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Paul Mountkhaty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Tewabe Asebe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47533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Paul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Mountkhaty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946142"/>
                  </a:ext>
                </a:extLst>
              </a:tr>
              <a:tr h="343488">
                <a:tc rowSpan="13"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Committee Members</a:t>
                      </a:r>
                    </a:p>
                  </a:txBody>
                  <a:tcPr marL="6946" marR="6946" marT="6946" marB="3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 Cote (Chair)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 Hereth (Chair)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Eric Amundsen (Chair)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Bryce Brown (Chair)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Leif Jensen (Chair)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Randy Parker (Chair)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61795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Holly Pearen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 Cote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Leif Jensen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Chris Warner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Bob Buchanan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Leif Jensen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Kate Blystone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58022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Walter Jones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Mike LaMont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 Hereth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Bob Buchanan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Yiming Deng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Holly Pearen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Holly Pearen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16638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Randy Parker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Joe Subsits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Mike LaMont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 Zuniga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John MacNeill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Eric Amundsen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Walter Jones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022645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Leif Jensen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Alicia Farag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Joe Subsits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Yiming Deng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Michael Keller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Simona Perry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421583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Joe Subsits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Kate Blystone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John MacNeill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Jason Cradit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Michelle Thebert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Randy Parker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910867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Leif Jensen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Kate Blystone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Michael Keller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395973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Eric Amundsen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Bryce Brown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Alicia Farag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138595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Bryce Brown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Walter Jones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Holly Pearen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143207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Walter Jones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Randy Parker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Eric Amundsen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278036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Michelle Thebert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Michael Bellamy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363364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Randy Parker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2229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Chris Warner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866589"/>
                  </a:ext>
                </a:extLst>
              </a:tr>
              <a:tr h="193736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External Members</a:t>
                      </a:r>
                    </a:p>
                  </a:txBody>
                  <a:tcPr marL="6946" marR="6946" marT="6946" marB="333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Warren Randolph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Cliff Johnson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Cliff Johnson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Jason Montoya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Dane Jaques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454972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Drew Helve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Jason Skow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Cynthia Dominik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259454"/>
                  </a:ext>
                </a:extLst>
              </a:tr>
              <a:tr h="193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Jim Crowley</a:t>
                      </a: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6" marR="6946" marT="6946" marB="333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677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486499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23345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0F7B"/>
                </a:solidFill>
                <a:latin typeface="Georgia" panose="02040502050405020303" pitchFamily="18" charset="0"/>
              </a:rPr>
              <a:t>Subcommittee Operations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133600"/>
            <a:ext cx="14478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283521"/>
            <a:ext cx="1447800" cy="6976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Committee 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895600"/>
            <a:ext cx="14478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Subcommittee Input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1828800"/>
            <a:ext cx="1524000" cy="1002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Statement (Developed and Approved)</a:t>
            </a:r>
          </a:p>
        </p:txBody>
      </p:sp>
      <p:cxnSp>
        <p:nvCxnSpPr>
          <p:cNvPr id="14" name="Connector: Elbow 13"/>
          <p:cNvCxnSpPr>
            <a:stCxn id="6" idx="3"/>
            <a:endCxn id="10" idx="1"/>
          </p:cNvCxnSpPr>
          <p:nvPr/>
        </p:nvCxnSpPr>
        <p:spPr>
          <a:xfrm>
            <a:off x="2286000" y="1632361"/>
            <a:ext cx="609600" cy="697816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2431776"/>
            <a:ext cx="609600" cy="6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/>
          <p:cNvCxnSpPr/>
          <p:nvPr/>
        </p:nvCxnSpPr>
        <p:spPr>
          <a:xfrm flipV="1">
            <a:off x="2286000" y="2482576"/>
            <a:ext cx="609600" cy="489224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1828800"/>
            <a:ext cx="1447800" cy="10027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Subcommittee Commences Work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19600" y="2425152"/>
            <a:ext cx="609600" cy="6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77000" y="2438399"/>
            <a:ext cx="36830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45300" y="1828799"/>
            <a:ext cx="1841500" cy="1002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Recommendations/Report Content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3378747"/>
            <a:ext cx="1485900" cy="964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Out to Full Committee</a:t>
            </a:r>
          </a:p>
        </p:txBody>
      </p:sp>
      <p:cxnSp>
        <p:nvCxnSpPr>
          <p:cNvPr id="31" name="Straight Arrow Connector 30"/>
          <p:cNvCxnSpPr>
            <a:stCxn id="21" idx="2"/>
            <a:endCxn id="25" idx="0"/>
          </p:cNvCxnSpPr>
          <p:nvPr/>
        </p:nvCxnSpPr>
        <p:spPr>
          <a:xfrm>
            <a:off x="5753100" y="2831553"/>
            <a:ext cx="19050" cy="547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/>
          <p:cNvCxnSpPr>
            <a:endCxn id="25" idx="3"/>
          </p:cNvCxnSpPr>
          <p:nvPr/>
        </p:nvCxnSpPr>
        <p:spPr>
          <a:xfrm rot="10800000" flipV="1">
            <a:off x="6515100" y="2831552"/>
            <a:ext cx="1276350" cy="1029522"/>
          </a:xfrm>
          <a:prstGeom prst="bentConnector3">
            <a:avLst>
              <a:gd name="adj1" fmla="val -51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61829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0F7B"/>
                </a:solidFill>
                <a:latin typeface="Georgia" panose="02040502050405020303" pitchFamily="18" charset="0"/>
              </a:rPr>
              <a:t>Recent Subcommittee Actions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430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Kicked off subcommittee activities in Feb 2018.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First Face-to-face meeting held on Feb 27</a:t>
            </a:r>
            <a:r>
              <a:rPr lang="en-US" sz="2400" baseline="30000" dirty="0">
                <a:latin typeface="Georgia" panose="02040502050405020303" pitchFamily="18" charset="0"/>
              </a:rPr>
              <a:t>th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Subcommittees met face-to-face on: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April 4, 2018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June 19, 2018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August 22, 2018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Guest speakers invited to share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Drafting recommendations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Tech writers assigned to each subcommittee to assist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Continue to develop proposed recommendations</a:t>
            </a:r>
          </a:p>
          <a:p>
            <a:pPr marL="457200" lvl="2">
              <a:spcAft>
                <a:spcPts val="600"/>
              </a:spcAft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84749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6823" y="152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F0F7B"/>
                </a:solidFill>
                <a:latin typeface="Georgia" panose="02040502050405020303" pitchFamily="18" charset="0"/>
              </a:rPr>
              <a:t>Welcome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00"/>
            <a:ext cx="8534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Welcome to the VIS Working Group committee meeting.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Thank you for joining us (in person/by phone).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Dr. Christie Murray is the Designated Federal Official (DFO), presiding official today.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Commissioner Diane Burman is the VIS WG Chair.</a:t>
            </a:r>
          </a:p>
          <a:p>
            <a:pPr algn="l"/>
            <a:endParaRPr lang="en-US" sz="2400" dirty="0">
              <a:latin typeface="Georgia" panose="02040502050405020303" pitchFamily="18" charset="0"/>
            </a:endParaRPr>
          </a:p>
          <a:p>
            <a:pPr algn="l"/>
            <a:endParaRPr lang="en-US" sz="24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AutoShape 2" descr="Image result for voluntary information sharing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voluntary information sharing sys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4181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8925"/>
            <a:ext cx="9067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F0F7B"/>
                </a:solidFill>
                <a:latin typeface="Georgia" panose="02040502050405020303" pitchFamily="18" charset="0"/>
              </a:rPr>
              <a:t>Recommendation Report Sections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9906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Table of Content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Executive Summary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Key terms, acronyms, and definitions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Background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Introduction (methodology)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Recommendations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Process sharing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Best Practices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Technology and R&amp;D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Competence, Awareness, and Training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Regulatory, Funding, and Legal Barriers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Governance Structure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Conclusions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Appendices</a:t>
            </a:r>
            <a:r>
              <a:rPr lang="en-US" sz="1800" dirty="0">
                <a:solidFill>
                  <a:srgbClr val="FF0000"/>
                </a:solidFill>
                <a:latin typeface="Georgia" panose="02040502050405020303" pitchFamily="18" charset="0"/>
              </a:rPr>
              <a:t> (i.e. Draft statutory language)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1235075"/>
            <a:ext cx="3276600" cy="3733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804" t="28905" r="27065" b="11720"/>
          <a:stretch/>
        </p:blipFill>
        <p:spPr>
          <a:xfrm rot="345980">
            <a:off x="6381135" y="1487277"/>
            <a:ext cx="1949730" cy="2740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6570336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223345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F0F7B"/>
                </a:solidFill>
                <a:latin typeface="Georgia" panose="02040502050405020303" pitchFamily="18" charset="0"/>
              </a:rPr>
              <a:t>Timeline Review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914400"/>
            <a:ext cx="8077200" cy="4876800"/>
            <a:chOff x="609600" y="990600"/>
            <a:chExt cx="8077200" cy="29417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54459"/>
            <a:stretch/>
          </p:blipFill>
          <p:spPr>
            <a:xfrm>
              <a:off x="609600" y="1473161"/>
              <a:ext cx="8077200" cy="24592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90698"/>
            <a:stretch/>
          </p:blipFill>
          <p:spPr>
            <a:xfrm>
              <a:off x="609600" y="990600"/>
              <a:ext cx="8077200" cy="502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231964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0F7B"/>
                </a:solidFill>
                <a:latin typeface="Georgia" panose="02040502050405020303" pitchFamily="18" charset="0"/>
              </a:rPr>
              <a:t>Subcommittee Process Items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0668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Report development and submissions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Use the Report Submission Form to submit sections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Report section submissions should be sent by the chair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Email report submissions to: </a:t>
            </a:r>
            <a:r>
              <a:rPr lang="en-US" sz="2200" dirty="0">
                <a:latin typeface="Georgia" panose="02040502050405020303" pitchFamily="18" charset="0"/>
                <a:hlinkClick r:id="rId2"/>
              </a:rPr>
              <a:t>phmsaviswg@dot.gov</a:t>
            </a:r>
            <a:r>
              <a:rPr lang="en-US" sz="2200" dirty="0">
                <a:latin typeface="Georgia" panose="02040502050405020303" pitchFamily="18" charset="0"/>
              </a:rPr>
              <a:t> (cc your subcommittee ADFO, Christie, and Diane)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Include recommendations, context, and rationale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Submit key acronyms and definitions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Submit draft report items by </a:t>
            </a:r>
            <a:r>
              <a:rPr lang="en-US" sz="2200" dirty="0">
                <a:solidFill>
                  <a:srgbClr val="FF0000"/>
                </a:solidFill>
                <a:latin typeface="Georgia" panose="02040502050405020303" pitchFamily="18" charset="0"/>
              </a:rPr>
              <a:t>XX </a:t>
            </a:r>
            <a:r>
              <a:rPr lang="en-US" sz="2200" dirty="0">
                <a:latin typeface="Georgia" panose="02040502050405020303" pitchFamily="18" charset="0"/>
              </a:rPr>
              <a:t>(ADFO/Chairs assist please)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1</a:t>
            </a:r>
            <a:r>
              <a:rPr lang="en-US" sz="2200" baseline="30000" dirty="0">
                <a:latin typeface="Georgia" panose="02040502050405020303" pitchFamily="18" charset="0"/>
              </a:rPr>
              <a:t>st</a:t>
            </a:r>
            <a:r>
              <a:rPr lang="en-US" sz="2200" dirty="0">
                <a:latin typeface="Georgia" panose="02040502050405020303" pitchFamily="18" charset="0"/>
              </a:rPr>
              <a:t> Report Draft will be provided 1 </a:t>
            </a:r>
            <a:r>
              <a:rPr lang="en-US" sz="2200" dirty="0" err="1">
                <a:latin typeface="Georgia" panose="02040502050405020303" pitchFamily="18" charset="0"/>
              </a:rPr>
              <a:t>wk</a:t>
            </a:r>
            <a:r>
              <a:rPr lang="en-US" sz="2200" dirty="0">
                <a:latin typeface="Georgia" panose="02040502050405020303" pitchFamily="18" charset="0"/>
              </a:rPr>
              <a:t> before the Oct. </a:t>
            </a:r>
            <a:r>
              <a:rPr lang="en-US" sz="2200" dirty="0" err="1">
                <a:latin typeface="Georgia" panose="02040502050405020303" pitchFamily="18" charset="0"/>
              </a:rPr>
              <a:t>mtg</a:t>
            </a:r>
            <a:endParaRPr lang="en-US" sz="2200" dirty="0">
              <a:latin typeface="Georgia" panose="02040502050405020303" pitchFamily="18" charset="0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Parent committee members will review and comment on the draft report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lvl="2">
              <a:spcAft>
                <a:spcPts val="600"/>
              </a:spcAft>
            </a:pP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35251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0F7B"/>
                </a:solidFill>
                <a:latin typeface="Georgia" panose="02040502050405020303" pitchFamily="18" charset="0"/>
              </a:rPr>
              <a:t>Full Report Deadlines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10668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Submit initial subcommittee draft sections by – September 7</a:t>
            </a:r>
            <a:r>
              <a:rPr lang="en-US" sz="2200" baseline="30000" dirty="0">
                <a:latin typeface="Georgia" panose="02040502050405020303" pitchFamily="18" charset="0"/>
              </a:rPr>
              <a:t>th</a:t>
            </a:r>
            <a:endParaRPr lang="en-US" sz="2200" dirty="0">
              <a:latin typeface="Georgia" panose="02040502050405020303" pitchFamily="18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First rough draft report will be ready 1 week before – Oct meeting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Comments from parent committee back by – Oct 26</a:t>
            </a:r>
            <a:r>
              <a:rPr lang="en-US" sz="2000" baseline="30000" dirty="0">
                <a:latin typeface="Georgia" panose="02040502050405020303" pitchFamily="18" charset="0"/>
              </a:rPr>
              <a:t>th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Use the Comment Resolution Matrix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Email comments to: </a:t>
            </a:r>
            <a:r>
              <a:rPr lang="en-US" sz="2000" dirty="0">
                <a:latin typeface="Georgia" panose="02040502050405020303" pitchFamily="18" charset="0"/>
                <a:hlinkClick r:id="rId2"/>
              </a:rPr>
              <a:t>phmsaviswg@dot.gov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May require subcommittee updating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Updated draft report will be ready 1 week before – Oct meeting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Comments from parent committee back by – Dec 7</a:t>
            </a:r>
            <a:r>
              <a:rPr lang="en-US" sz="2000" baseline="30000" dirty="0">
                <a:latin typeface="Georgia" panose="02040502050405020303" pitchFamily="18" charset="0"/>
              </a:rPr>
              <a:t>th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Use the Comment Resolution Matrix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Email comments to: </a:t>
            </a:r>
            <a:r>
              <a:rPr lang="en-US" sz="2000" dirty="0">
                <a:latin typeface="Georgia" panose="02040502050405020303" pitchFamily="18" charset="0"/>
                <a:hlinkClick r:id="rId2"/>
              </a:rPr>
              <a:t>phmsaviswg@dot.gov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May require subcommittee updating</a:t>
            </a:r>
          </a:p>
          <a:p>
            <a:pPr marL="0" lvl="1">
              <a:spcAft>
                <a:spcPts val="600"/>
              </a:spcAft>
            </a:pPr>
            <a:endParaRPr lang="en-US" sz="2200" dirty="0">
              <a:latin typeface="Georgia" panose="02040502050405020303" pitchFamily="18" charset="0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lvl="2">
              <a:spcAft>
                <a:spcPts val="600"/>
              </a:spcAft>
            </a:pP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23548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1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0809EA-CA38-4B90-A178-49FD4B925730}" type="slidenum">
              <a:rPr lang="en-US"/>
              <a:t>24</a:t>
            </a:fld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04812" y="3048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>
                <a:latin typeface="Georgia" panose="02040502050405020303" pitchFamily="18" charset="0"/>
              </a:rPr>
              <a:t>Committee Business</a:t>
            </a:r>
          </a:p>
          <a:p>
            <a:r>
              <a:rPr lang="en-US" sz="3600" b="1" dirty="0">
                <a:latin typeface="Georgia" panose="02040502050405020303" pitchFamily="18" charset="0"/>
              </a:rPr>
              <a:t>Subcommittee Report Outs (7)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2912" y="1857375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Reporting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Mission and Objectives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Process Sharing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Best Practices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Technology/R&amp;D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Competence, Awareness, &amp; Training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Regulatory, Legal, and Funding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45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914403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Committee Business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3690941"/>
            <a:ext cx="8458200" cy="11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>
                <a:latin typeface="Georgia" panose="02040502050405020303" pitchFamily="18" charset="0"/>
              </a:rPr>
              <a:t>Committee Preparatory Discussion</a:t>
            </a:r>
          </a:p>
        </p:txBody>
      </p:sp>
      <p:pic>
        <p:nvPicPr>
          <p:cNvPr id="6" name="Picture 4" descr="DOT SEAL-BLUE 2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2133601"/>
            <a:ext cx="1536961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0809EA-CA38-4B90-A178-49FD4B925730}" type="slidenum">
              <a:rPr lang="en-US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3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78373"/>
              </p:ext>
            </p:extLst>
          </p:nvPr>
        </p:nvGraphicFramePr>
        <p:xfrm>
          <a:off x="485633" y="1108664"/>
          <a:ext cx="8153400" cy="33417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1831849360"/>
                    </a:ext>
                  </a:extLst>
                </a:gridCol>
              </a:tblGrid>
              <a:tr h="357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2018 VIS Meeting Dates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25830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October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, 2018 (Advisory Committee </a:t>
                      </a:r>
                      <a:r>
                        <a:rPr lang="en-US" sz="2000" b="1" i="1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Public</a:t>
                      </a: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 Meeting) –</a:t>
                      </a:r>
                      <a:r>
                        <a:rPr lang="en-US" sz="2000" baseline="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2000" i="1" baseline="0" dirty="0"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virtual (TBD)</a:t>
                      </a:r>
                      <a:endParaRPr lang="en-US" sz="2000" i="1" dirty="0">
                        <a:solidFill>
                          <a:srgbClr val="FF0000"/>
                        </a:solidFill>
                        <a:effectLst/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292921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254659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November</a:t>
                      </a:r>
                      <a:r>
                        <a:rPr lang="en-US" sz="2000" baseline="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 8</a:t>
                      </a: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, 2018 (Subcommittee Meetings only)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867316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November 9, 2018 (Advisory Committee </a:t>
                      </a:r>
                      <a:r>
                        <a:rPr lang="en-US" sz="2000" b="1" i="1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Public</a:t>
                      </a: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 Meeting)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eorgia" panose="02040502050405020303" pitchFamily="18" charset="0"/>
                        </a:rPr>
                        <a:t>      Meeting registration:   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eorgia" panose="02040502050405020303" pitchFamily="18" charset="0"/>
                          <a:cs typeface="Times New Roman" panose="02020603050405020304" pitchFamily="18" charset="0"/>
                          <a:hlinkClick r:id="rId3"/>
                        </a:rPr>
                        <a:t>       https://primis.phmsa.dot.gov/meetings/MtgHome.mtg?mtg=138</a:t>
                      </a:r>
                      <a:endParaRPr lang="en-US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57874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171744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December 18, 2018 (Subcommittee Meetings only)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999837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December 19, 2018 (Advisory Committee </a:t>
                      </a:r>
                      <a:r>
                        <a:rPr lang="en-US" sz="2000" b="1" i="1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Public</a:t>
                      </a:r>
                      <a:r>
                        <a:rPr lang="en-US" sz="2000" dirty="0">
                          <a:effectLst/>
                          <a:latin typeface="Cambria" charset="0"/>
                          <a:ea typeface="Cambria" charset="0"/>
                          <a:cs typeface="Cambria" charset="0"/>
                        </a:rPr>
                        <a:t> Meeting)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39942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07348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0F7B"/>
                </a:solidFill>
                <a:latin typeface="Georgia" panose="02040502050405020303" pitchFamily="18" charset="0"/>
              </a:rPr>
              <a:t>Future Meeting Dates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724400"/>
            <a:ext cx="764906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Georgia" panose="02040502050405020303" pitchFamily="18" charset="0"/>
              </a:rPr>
              <a:t>Location for all these meetings: </a:t>
            </a:r>
          </a:p>
          <a:p>
            <a:pPr lvl="1" algn="ctr"/>
            <a:r>
              <a:rPr lang="en-US" sz="2000" dirty="0">
                <a:latin typeface="Georgia" panose="02040502050405020303" pitchFamily="18" charset="0"/>
              </a:rPr>
              <a:t>DOT HQ Building</a:t>
            </a:r>
          </a:p>
          <a:p>
            <a:pPr lvl="1" algn="ctr"/>
            <a:r>
              <a:rPr lang="en-US" sz="2000" dirty="0">
                <a:latin typeface="Georgia" panose="02040502050405020303" pitchFamily="18" charset="0"/>
              </a:rPr>
              <a:t>1200 New Jersey Ave, SE, Washington, DC 20590</a:t>
            </a:r>
          </a:p>
        </p:txBody>
      </p:sp>
    </p:spTree>
    <p:extLst>
      <p:ext uri="{BB962C8B-B14F-4D97-AF65-F5344CB8AC3E}">
        <p14:creationId xmlns:p14="http://schemas.microsoft.com/office/powerpoint/2010/main" val="2288307040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125" y="0"/>
            <a:ext cx="861060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Next Meeting Prep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0809EA-CA38-4B90-A178-49FD4B925730}" type="slidenum">
              <a:rPr lang="en-US"/>
              <a:t>27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0050" y="18288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200" dirty="0">
              <a:latin typeface="Georgia" panose="02040502050405020303" pitchFamily="18" charset="0"/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0050" y="12954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Possible dates for a virtual/face-to-face October Meeting:</a:t>
            </a:r>
            <a:endParaRPr lang="en-US" sz="2400" dirty="0">
              <a:latin typeface="Georgia" panose="020405020504050203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Georgia" panose="02040502050405020303" pitchFamily="18" charset="0"/>
              </a:rPr>
              <a:t>October 2, 2018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Georgia" panose="02040502050405020303" pitchFamily="18" charset="0"/>
              </a:rPr>
              <a:t>October 3, 2018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October 23, 2018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October 24, 2018</a:t>
            </a:r>
          </a:p>
          <a:p>
            <a:pPr marL="342900" indent="-342900" algn="l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Location: DOT HQ Building at 1200 New Jersey Ave, SE, Washington, DC 20590</a:t>
            </a:r>
          </a:p>
          <a:p>
            <a:pPr marL="342900" indent="-342900" algn="l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Potential Meeting Topics:</a:t>
            </a:r>
          </a:p>
          <a:p>
            <a:pPr marL="800100" lvl="1" indent="-342900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Subcommittee Recommendation Report Outs (voting)</a:t>
            </a:r>
          </a:p>
          <a:p>
            <a:pPr marL="800100" lvl="1" indent="-342900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Recommendation Report Feedback Discussion</a:t>
            </a:r>
          </a:p>
          <a:p>
            <a:pPr marL="342900" indent="-342900" algn="l">
              <a:spcAft>
                <a:spcPts val="600"/>
              </a:spcAft>
              <a:buFont typeface="Arial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4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125" y="0"/>
            <a:ext cx="861060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Action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0809EA-CA38-4B90-A178-49FD4B925730}" type="slidenum">
              <a:rPr lang="en-US"/>
              <a:t>28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0050" y="1169158"/>
            <a:ext cx="8220075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latin typeface="Georgia" panose="02040502050405020303" pitchFamily="18" charset="0"/>
              </a:rPr>
              <a:t>Hold a virtual/public advisory committee meeting virtually in October to vote on non-controversial matters </a:t>
            </a:r>
            <a:r>
              <a:rPr lang="en-US" sz="2200" i="1" dirty="0">
                <a:solidFill>
                  <a:srgbClr val="FF0000"/>
                </a:solidFill>
                <a:latin typeface="Georgia" panose="02040502050405020303" pitchFamily="18" charset="0"/>
              </a:rPr>
              <a:t>(Christie)</a:t>
            </a:r>
            <a:r>
              <a:rPr lang="en-US" sz="2200" dirty="0">
                <a:latin typeface="Georgia" panose="02040502050405020303" pitchFamily="18" charset="0"/>
              </a:rPr>
              <a:t>.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latin typeface="Georgia" panose="02040502050405020303" pitchFamily="18" charset="0"/>
              </a:rPr>
              <a:t>Consolidate recommendations from each subcommittee into one document prior to the October 2018 virtual/public advisory committee meeting </a:t>
            </a:r>
            <a:r>
              <a:rPr lang="en-US" sz="2200" i="1" dirty="0">
                <a:solidFill>
                  <a:srgbClr val="FF0000"/>
                </a:solidFill>
                <a:latin typeface="Georgia" panose="02040502050405020303" pitchFamily="18" charset="0"/>
              </a:rPr>
              <a:t>(AFDO/Chairs send to Reporting Subcommittee for consolidation)</a:t>
            </a:r>
            <a:r>
              <a:rPr lang="en-US" sz="2200" dirty="0">
                <a:latin typeface="Georgia" panose="02040502050405020303" pitchFamily="18" charset="0"/>
              </a:rPr>
              <a:t>.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latin typeface="Georgia" panose="02040502050405020303" pitchFamily="18" charset="0"/>
              </a:rPr>
              <a:t>Ensure the public has an opportunity to review and comment on draft recommendation reports (provide on meeting registration page 1 week before meeting, comment at advisory committee meeting, comments on the docket) </a:t>
            </a:r>
            <a:r>
              <a:rPr lang="en-US" sz="2200" i="1" dirty="0">
                <a:solidFill>
                  <a:srgbClr val="FF0000"/>
                </a:solidFill>
                <a:latin typeface="Georgia" panose="02040502050405020303" pitchFamily="18" charset="0"/>
              </a:rPr>
              <a:t>(PHMSA)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0050" y="12954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2450" y="14478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32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0403" y="305371"/>
            <a:ext cx="8610600" cy="68579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Action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0809EA-CA38-4B90-A178-49FD4B925730}" type="slidenum">
              <a:rPr lang="en-US"/>
              <a:t>29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91170"/>
            <a:ext cx="8220075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</a:rPr>
              <a:t>Dates for report submissions by subcommittee chairs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Submit initial subcommittee draft sections by – September 7</a:t>
            </a:r>
            <a:r>
              <a:rPr lang="en-US" sz="2000" baseline="30000" dirty="0">
                <a:latin typeface="Georgia" panose="02040502050405020303" pitchFamily="18" charset="0"/>
              </a:rPr>
              <a:t>th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Submit initial subcommittee draft sections by – October 26</a:t>
            </a:r>
            <a:r>
              <a:rPr lang="en-US" sz="2000" baseline="30000" dirty="0">
                <a:latin typeface="Georgia" panose="02040502050405020303" pitchFamily="18" charset="0"/>
              </a:rPr>
              <a:t>th</a:t>
            </a:r>
            <a:endParaRPr lang="en-US" sz="2000" dirty="0">
              <a:latin typeface="Georgia" panose="02040502050405020303" pitchFamily="18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Reporting Subcommittee: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Consolidated list of subcommittee recommendations –before Oct meeting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Develop a recommendation matrix (overlap, voted on, pending)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First rough draft report will be ready 1 week before – Oct meeting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Updated draft report will be ready 1 week before – Oct meeting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Parent committee reviews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Comments from parent committee back by – Oct 26</a:t>
            </a:r>
            <a:r>
              <a:rPr lang="en-US" sz="2000" baseline="30000" dirty="0">
                <a:latin typeface="Georgia" panose="02040502050405020303" pitchFamily="18" charset="0"/>
              </a:rPr>
              <a:t>th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Comments from parent committee back by – Dec 7</a:t>
            </a:r>
            <a:r>
              <a:rPr lang="en-US" sz="2000" baseline="30000" dirty="0">
                <a:latin typeface="Georgia" panose="02040502050405020303" pitchFamily="18" charset="0"/>
              </a:rPr>
              <a:t>th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0050" y="12954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2450" y="14478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8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6823" y="336550"/>
            <a:ext cx="77724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F0F7B"/>
                </a:solidFill>
                <a:latin typeface="Georgia" panose="02040502050405020303" pitchFamily="18" charset="0"/>
              </a:rPr>
              <a:t>Purpose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47800"/>
            <a:ext cx="8534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Georgia" panose="02040502050405020303" pitchFamily="18" charset="0"/>
              </a:rPr>
              <a:t>To fulfill section 10 of the Protecting our Infrastructure of Pipelines and Enhancing Safety (PIPES) Act of 2016: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Consider the development of a </a:t>
            </a:r>
            <a:r>
              <a:rPr lang="en-US" sz="2400" u="sng" dirty="0">
                <a:latin typeface="Georgia" panose="02040502050405020303" pitchFamily="18" charset="0"/>
              </a:rPr>
              <a:t>voluntary information-sharing system </a:t>
            </a:r>
            <a:r>
              <a:rPr lang="en-US" sz="2400" dirty="0">
                <a:latin typeface="Georgia" panose="02040502050405020303" pitchFamily="18" charset="0"/>
              </a:rPr>
              <a:t>to encourage collaborative efforts to </a:t>
            </a:r>
            <a:r>
              <a:rPr lang="en-US" sz="2400" u="sng" dirty="0">
                <a:latin typeface="Georgia" panose="02040502050405020303" pitchFamily="18" charset="0"/>
              </a:rPr>
              <a:t>improve inspection information </a:t>
            </a:r>
            <a:r>
              <a:rPr lang="en-US" sz="2400" dirty="0">
                <a:latin typeface="Georgia" panose="02040502050405020303" pitchFamily="18" charset="0"/>
              </a:rPr>
              <a:t>feedback and information sharing with the purpose of improving gas transmission and hazardous liquid pipeline facility integrity risk analysis.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038600"/>
            <a:ext cx="8534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Provide recommendations to the Secretary of Transportation. </a:t>
            </a:r>
          </a:p>
          <a:p>
            <a:pPr algn="l"/>
            <a:endParaRPr lang="en-US" sz="24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28239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545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0F7B"/>
                </a:solidFill>
                <a:latin typeface="Georgia" panose="02040502050405020303" pitchFamily="18" charset="0"/>
              </a:rPr>
              <a:t>VIS Documents and Information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143000"/>
            <a:ext cx="8534400" cy="472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Documents from each VIS Advisory Committee meeting are on the meeting registration page at: 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https://primis.phmsa.dot.gov/meetings/</a:t>
            </a:r>
            <a:endParaRPr lang="en-US" sz="2000" dirty="0">
              <a:latin typeface="Georgia" panose="02040502050405020303" pitchFamily="18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VIS Working Group webpage: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  <a:hlinkClick r:id="rId4"/>
              </a:rPr>
              <a:t>https://www.phmsa.dot.gov/standards-rulemaking/pipeline/voluntary-information-sharing-system-working-group</a:t>
            </a:r>
            <a:endParaRPr lang="en-US" sz="2000" dirty="0">
              <a:latin typeface="Georgia" panose="02040502050405020303" pitchFamily="18" charset="0"/>
            </a:endParaRPr>
          </a:p>
          <a:p>
            <a:pPr marL="39528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43529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6324600" y="152400"/>
            <a:ext cx="26670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Questions or Comments?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1800" b="1" dirty="0">
                <a:solidFill>
                  <a:srgbClr val="0F0F7B"/>
                </a:solidFill>
                <a:latin typeface="Georgia" panose="02040502050405020303" pitchFamily="18" charset="0"/>
              </a:rPr>
              <a:t>Contact: </a:t>
            </a:r>
            <a:br>
              <a:rPr lang="en-US" sz="1800" b="1" dirty="0">
                <a:solidFill>
                  <a:srgbClr val="0F0F7B"/>
                </a:solidFill>
                <a:latin typeface="Georgia" panose="02040502050405020303" pitchFamily="18" charset="0"/>
              </a:rPr>
            </a:br>
            <a:r>
              <a:rPr lang="en-US" sz="1800" b="1" dirty="0">
                <a:latin typeface="Georgia" panose="02040502050405020303" pitchFamily="18" charset="0"/>
              </a:rPr>
              <a:t>Dr. Christie Murray, (DFO for VIS), Director of Outreach and Engagement</a:t>
            </a:r>
            <a:br>
              <a:rPr lang="en-US" sz="1800" b="1" dirty="0">
                <a:latin typeface="Georgia" panose="02040502050405020303" pitchFamily="18" charset="0"/>
              </a:rPr>
            </a:br>
            <a:r>
              <a:rPr lang="en-US" sz="1800" b="1" dirty="0">
                <a:solidFill>
                  <a:srgbClr val="0F0F7B"/>
                </a:solidFill>
                <a:latin typeface="Georgia" panose="02040502050405020303" pitchFamily="18" charset="0"/>
                <a:hlinkClick r:id="rId3"/>
              </a:rPr>
              <a:t>Christie.murray@dot.gov</a:t>
            </a:r>
            <a:endParaRPr lang="en-US" sz="1800" b="1" dirty="0">
              <a:solidFill>
                <a:srgbClr val="0F0F7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0595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6823" y="336550"/>
            <a:ext cx="77724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F0F7B"/>
                </a:solidFill>
                <a:latin typeface="Georgia" panose="02040502050405020303" pitchFamily="18" charset="0"/>
              </a:rPr>
              <a:t>VIS WG – Key Deliverable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5823" y="943708"/>
            <a:ext cx="8868177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Submit </a:t>
            </a:r>
            <a:r>
              <a:rPr lang="en-US" sz="2400" b="1" i="1" dirty="0">
                <a:latin typeface="Georgia" panose="02040502050405020303" pitchFamily="18" charset="0"/>
              </a:rPr>
              <a:t>Recommendations</a:t>
            </a:r>
            <a:r>
              <a:rPr lang="en-US" sz="2400" dirty="0">
                <a:latin typeface="Georgia" panose="02040502050405020303" pitchFamily="18" charset="0"/>
              </a:rPr>
              <a:t> to the Secretary of Transportation that addresses: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</a:rPr>
              <a:t>The need for, and the identification of, a system …to maintain proprietary and security-sensitive data in a confidential manner…;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</a:rPr>
              <a:t>Ways to encourage the exchange of pipeline inspection information…;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</a:rPr>
              <a:t>Opportunities to share data, including dig verification data between operators of pipeline facilities and in-line inspector vendors…;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</a:rPr>
              <a:t>Options to create a secure system that protects proprietary data while encouraging the exchange of pipeline inspection…;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</a:rPr>
              <a:t>Means and best practices for the protection of safety and security-sensitive information and proprietary information;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</a:rPr>
              <a:t>Regulatory, funding, and legal barriers to sharing the information</a:t>
            </a:r>
          </a:p>
          <a:p>
            <a:pPr lvl="1"/>
            <a:endParaRPr lang="en-US" sz="2000" i="1" dirty="0"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Georgia" panose="02040502050405020303" pitchFamily="18" charset="0"/>
              </a:rPr>
              <a:t>Recommendation Report </a:t>
            </a:r>
            <a:r>
              <a:rPr lang="en-US" sz="2400" dirty="0">
                <a:latin typeface="Georgia" panose="02040502050405020303" pitchFamily="18" charset="0"/>
              </a:rPr>
              <a:t>– Finalized by Dec 2018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15389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057237"/>
            <a:ext cx="8610600" cy="52784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Voluntary Information-Sharing System</a:t>
            </a:r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b="1" dirty="0">
                <a:latin typeface="Georgia" panose="02040502050405020303" pitchFamily="18" charset="0"/>
              </a:rPr>
              <a:t>Working Group</a:t>
            </a:r>
            <a:br>
              <a:rPr lang="en-US" sz="3200" b="1" dirty="0">
                <a:latin typeface="Georgia" panose="02040502050405020303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Strategic Mission Statement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219200"/>
            <a:ext cx="8458200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300" y="5955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0809EA-CA38-4B90-A178-49FD4B925730}" type="slidenum">
              <a:rPr lang="en-US"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2900" y="1219200"/>
            <a:ext cx="85344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eaLnBrk="0" hangingPunct="0">
              <a:buFont typeface="Wingdings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" y="1371600"/>
            <a:ext cx="85344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 </a:t>
            </a:r>
          </a:p>
          <a:p>
            <a:pPr lvl="0" algn="l"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61" y="2286000"/>
            <a:ext cx="85102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the Secretary of Transportation with independent advice and recommendations on the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secure, voluntary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information-sharing system(s) that encourages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integrity inspection and risk assessment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appropriate data to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pipeline safety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gas transmission, gas distribution and hazardous liquid pipelines in a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way. The intent of the system(s) is to provide a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that is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proactive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nature, facilitate technological advancements and lead industry to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actionable outcomes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Voted on by the VIS WG Committee on 11-30-17</a:t>
            </a:r>
          </a:p>
        </p:txBody>
      </p:sp>
    </p:spTree>
    <p:extLst>
      <p:ext uri="{BB962C8B-B14F-4D97-AF65-F5344CB8AC3E}">
        <p14:creationId xmlns:p14="http://schemas.microsoft.com/office/powerpoint/2010/main" val="262202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6823" y="152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F0F7B"/>
                </a:solidFill>
                <a:latin typeface="Georgia" panose="02040502050405020303" pitchFamily="18" charset="0"/>
              </a:rPr>
              <a:t>Housekeeping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223" y="27432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Restrooms are located near the elevators.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Visitors will require an escort in the DOT Building.</a:t>
            </a:r>
          </a:p>
          <a:p>
            <a:pPr algn="l"/>
            <a:endParaRPr lang="en-US" sz="2200" dirty="0"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Silence your mobile devices to minimize disruptions.</a:t>
            </a:r>
          </a:p>
          <a:p>
            <a:pPr algn="l"/>
            <a:r>
              <a:rPr lang="en-US" sz="2200" dirty="0">
                <a:latin typeface="Georgia" panose="02040502050405020303" pitchFamily="18" charset="0"/>
              </a:rPr>
              <a:t>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Meeting minutes will be prepared and posted.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339725" indent="-339725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Audience participation:</a:t>
            </a:r>
          </a:p>
          <a:p>
            <a:pPr algn="l"/>
            <a:r>
              <a:rPr lang="en-US" sz="2200" dirty="0">
                <a:latin typeface="Georgia" panose="02040502050405020303" pitchFamily="18" charset="0"/>
              </a:rPr>
              <a:t>	- Hold comments until we open the floor</a:t>
            </a:r>
          </a:p>
          <a:p>
            <a:pPr algn="l"/>
            <a:r>
              <a:rPr lang="en-US" sz="2200" dirty="0">
                <a:latin typeface="Georgia" panose="02040502050405020303" pitchFamily="18" charset="0"/>
              </a:rPr>
              <a:t>	- Please keep remarks brief (less than 5 min)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Written comments should be submitted to the docket:</a:t>
            </a:r>
          </a:p>
          <a:p>
            <a:pPr algn="l"/>
            <a:r>
              <a:rPr lang="en-US" sz="2200" dirty="0">
                <a:latin typeface="Georgia" panose="02040502050405020303" pitchFamily="18" charset="0"/>
              </a:rPr>
              <a:t>     Docket No: PHMSA-2016-0128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</p:txBody>
      </p:sp>
      <p:pic>
        <p:nvPicPr>
          <p:cNvPr id="4100" name="Picture 4" descr="Image result for silent cell 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70" y="2514600"/>
            <a:ext cx="1305056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82330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33400" cy="365125"/>
          </a:xfrm>
        </p:spPr>
        <p:txBody>
          <a:bodyPr/>
          <a:lstStyle/>
          <a:p>
            <a:pPr>
              <a:defRPr/>
            </a:pPr>
            <a:fld id="{A37B69A5-BA6F-4BB5-A40A-0EC1B5725B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40665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F0F7B"/>
                </a:solidFill>
                <a:latin typeface="Georgia" panose="02040502050405020303" pitchFamily="18" charset="0"/>
              </a:rPr>
              <a:t>Safety Briefing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223" y="27432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26600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600761" y="248354"/>
            <a:ext cx="5432917" cy="307961"/>
            <a:chOff x="1206633" y="746138"/>
            <a:chExt cx="6565900" cy="307961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206633" y="7484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06633" y="10413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006638" y="746138"/>
              <a:ext cx="268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DOT HQ Building - Oklahoma Room 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 rot="16200000">
            <a:off x="6421607" y="986557"/>
            <a:ext cx="1000543" cy="329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4477666" y="2832110"/>
            <a:ext cx="4825201" cy="369332"/>
            <a:chOff x="1206633" y="719945"/>
            <a:chExt cx="6565900" cy="36933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206633" y="7484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06633" y="10413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527537" y="7199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1144" y="998839"/>
            <a:ext cx="2897204" cy="2715877"/>
            <a:chOff x="2050181" y="2077504"/>
            <a:chExt cx="2111880" cy="23019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37334" y="2077504"/>
              <a:ext cx="0" cy="1997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70415" y="2077504"/>
              <a:ext cx="0" cy="1997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2050181" y="2077504"/>
              <a:ext cx="2111880" cy="2301991"/>
              <a:chOff x="2040556" y="2077504"/>
              <a:chExt cx="2111880" cy="2301991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2040556" y="2079057"/>
                <a:ext cx="9625" cy="2300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050181" y="4379495"/>
                <a:ext cx="20902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142811" y="2077504"/>
                <a:ext cx="9625" cy="2300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2337334" y="4074638"/>
              <a:ext cx="15330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0181" y="2077504"/>
              <a:ext cx="2871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870415" y="2077504"/>
              <a:ext cx="2871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458451" y="598774"/>
            <a:ext cx="1778249" cy="214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Projector Screen</a:t>
            </a:r>
          </a:p>
        </p:txBody>
      </p:sp>
      <p:sp>
        <p:nvSpPr>
          <p:cNvPr id="24" name="Oval 23"/>
          <p:cNvSpPr/>
          <p:nvPr/>
        </p:nvSpPr>
        <p:spPr>
          <a:xfrm>
            <a:off x="3909394" y="1335946"/>
            <a:ext cx="851154" cy="267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Projector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51144" y="1545747"/>
            <a:ext cx="39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51144" y="2078158"/>
            <a:ext cx="39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51144" y="2594306"/>
            <a:ext cx="39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245078" y="3355047"/>
            <a:ext cx="67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48278" y="3355047"/>
            <a:ext cx="0" cy="35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76454" y="3355047"/>
            <a:ext cx="0" cy="35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72314" y="3170424"/>
            <a:ext cx="39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58563" y="3371910"/>
            <a:ext cx="0" cy="35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54414" y="1469547"/>
            <a:ext cx="39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7995" y="2052758"/>
            <a:ext cx="39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60831" y="2590462"/>
            <a:ext cx="39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337995" y="3174662"/>
            <a:ext cx="393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5869381" y="2696544"/>
            <a:ext cx="70672" cy="298417"/>
            <a:chOff x="5080000" y="1950742"/>
            <a:chExt cx="70672" cy="298417"/>
          </a:xfrm>
        </p:grpSpPr>
        <p:sp>
          <p:nvSpPr>
            <p:cNvPr id="80" name="Oval 79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865281" y="1060944"/>
            <a:ext cx="78319" cy="2544288"/>
            <a:chOff x="5080000" y="1950742"/>
            <a:chExt cx="78319" cy="2544288"/>
          </a:xfrm>
        </p:grpSpPr>
        <p:grpSp>
          <p:nvGrpSpPr>
            <p:cNvPr id="45" name="Group 44"/>
            <p:cNvGrpSpPr/>
            <p:nvPr/>
          </p:nvGrpSpPr>
          <p:grpSpPr>
            <a:xfrm>
              <a:off x="5080000" y="1950742"/>
              <a:ext cx="70672" cy="298417"/>
              <a:chOff x="5080000" y="1950742"/>
              <a:chExt cx="70672" cy="298417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080000" y="19507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080000" y="21412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083547" y="2537146"/>
              <a:ext cx="70672" cy="298417"/>
              <a:chOff x="5080000" y="1950742"/>
              <a:chExt cx="70672" cy="298417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080000" y="19507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80000" y="21412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083547" y="3054377"/>
              <a:ext cx="70672" cy="298417"/>
              <a:chOff x="5080000" y="1950742"/>
              <a:chExt cx="70672" cy="298417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80000" y="19507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080000" y="21412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87647" y="4196613"/>
              <a:ext cx="70672" cy="298417"/>
              <a:chOff x="5080000" y="1950742"/>
              <a:chExt cx="70672" cy="298417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5080000" y="19507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080000" y="21412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2640967" y="1082935"/>
            <a:ext cx="78319" cy="2544288"/>
            <a:chOff x="5080000" y="1950742"/>
            <a:chExt cx="78319" cy="2544288"/>
          </a:xfrm>
        </p:grpSpPr>
        <p:grpSp>
          <p:nvGrpSpPr>
            <p:cNvPr id="87" name="Group 86"/>
            <p:cNvGrpSpPr/>
            <p:nvPr/>
          </p:nvGrpSpPr>
          <p:grpSpPr>
            <a:xfrm>
              <a:off x="5080000" y="1950742"/>
              <a:ext cx="70672" cy="298417"/>
              <a:chOff x="5080000" y="1950742"/>
              <a:chExt cx="70672" cy="298417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5080000" y="19507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080000" y="21412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083547" y="2537146"/>
              <a:ext cx="70672" cy="298417"/>
              <a:chOff x="5080000" y="1950742"/>
              <a:chExt cx="70672" cy="298417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5080000" y="19507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080000" y="21412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083547" y="3054377"/>
              <a:ext cx="70672" cy="298417"/>
              <a:chOff x="5080000" y="1950742"/>
              <a:chExt cx="70672" cy="298417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080000" y="19507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080000" y="21412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087647" y="4196613"/>
              <a:ext cx="70672" cy="298417"/>
              <a:chOff x="5080000" y="1950742"/>
              <a:chExt cx="70672" cy="298417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5080000" y="19507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080000" y="2141242"/>
                <a:ext cx="70672" cy="1079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2645067" y="2694626"/>
            <a:ext cx="70672" cy="298417"/>
            <a:chOff x="5080000" y="1950742"/>
            <a:chExt cx="70672" cy="298417"/>
          </a:xfrm>
        </p:grpSpPr>
        <p:sp>
          <p:nvSpPr>
            <p:cNvPr id="100" name="Oval 99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 rot="16200000">
            <a:off x="3801671" y="3745891"/>
            <a:ext cx="70672" cy="298417"/>
            <a:chOff x="5080000" y="1950742"/>
            <a:chExt cx="70672" cy="298417"/>
          </a:xfrm>
        </p:grpSpPr>
        <p:sp>
          <p:nvSpPr>
            <p:cNvPr id="103" name="Oval 102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 rot="16200000">
            <a:off x="4618350" y="3745891"/>
            <a:ext cx="70672" cy="298417"/>
            <a:chOff x="5080000" y="1950742"/>
            <a:chExt cx="70672" cy="298417"/>
          </a:xfrm>
        </p:grpSpPr>
        <p:sp>
          <p:nvSpPr>
            <p:cNvPr id="106" name="Oval 105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 rot="16200000">
            <a:off x="3090476" y="3745891"/>
            <a:ext cx="70672" cy="298417"/>
            <a:chOff x="5080000" y="1950742"/>
            <a:chExt cx="70672" cy="298417"/>
          </a:xfrm>
        </p:grpSpPr>
        <p:sp>
          <p:nvSpPr>
            <p:cNvPr id="109" name="Oval 108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16200000">
            <a:off x="5337499" y="3745891"/>
            <a:ext cx="70672" cy="298417"/>
            <a:chOff x="5080000" y="1950742"/>
            <a:chExt cx="70672" cy="298417"/>
          </a:xfrm>
        </p:grpSpPr>
        <p:sp>
          <p:nvSpPr>
            <p:cNvPr id="112" name="Oval 111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 rot="16200000">
            <a:off x="2988008" y="4048930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23" name="Oval 122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 rot="16200000">
            <a:off x="2970410" y="4325464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26" name="Oval 125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 rot="16200000">
            <a:off x="3422839" y="4050866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29" name="Oval 128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rot="16200000">
            <a:off x="3419692" y="4325464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 rot="16200000">
            <a:off x="3824623" y="4047401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35" name="Oval 134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 rot="16200000">
            <a:off x="3821476" y="4332390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38" name="Oval 137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rot="16200000">
            <a:off x="2974152" y="4585797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41" name="Oval 140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 rot="16200000">
            <a:off x="2956554" y="4862331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44" name="Oval 143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 rot="16200000">
            <a:off x="3408983" y="4587733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47" name="Oval 146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 rot="16200000">
            <a:off x="3405836" y="4862331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50" name="Oval 149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 rot="16200000">
            <a:off x="3810767" y="4584268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53" name="Oval 152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 rot="16200000">
            <a:off x="3807620" y="4869257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56" name="Oval 155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 rot="16200000">
            <a:off x="4669727" y="4035657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59" name="Oval 158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 rot="16200000">
            <a:off x="4652129" y="4312191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62" name="Oval 161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 rot="16200000">
            <a:off x="5104558" y="4037593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65" name="Oval 164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 rot="16200000">
            <a:off x="5101411" y="4312191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68" name="Oval 167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 rot="16200000">
            <a:off x="5506342" y="4034128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71" name="Oval 170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 rot="16200000">
            <a:off x="5503195" y="4319117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74" name="Oval 173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 rot="16200000">
            <a:off x="4655871" y="4572524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77" name="Oval 176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 rot="16200000">
            <a:off x="4638273" y="4849058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80" name="Oval 179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 rot="16200000">
            <a:off x="5090702" y="4574460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83" name="Oval 182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 rot="16200000">
            <a:off x="5087555" y="4849058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86" name="Oval 185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 rot="16200000">
            <a:off x="5492486" y="4570995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89" name="Oval 188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 rot="16200000">
            <a:off x="5489339" y="4855984"/>
            <a:ext cx="70672" cy="298417"/>
            <a:chOff x="5080000" y="1950742"/>
            <a:chExt cx="70672" cy="298417"/>
          </a:xfrm>
          <a:solidFill>
            <a:srgbClr val="FF0000"/>
          </a:solidFill>
        </p:grpSpPr>
        <p:sp>
          <p:nvSpPr>
            <p:cNvPr id="192" name="Oval 191"/>
            <p:cNvSpPr/>
            <p:nvPr/>
          </p:nvSpPr>
          <p:spPr>
            <a:xfrm>
              <a:off x="5080000" y="19507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5080000" y="2141242"/>
              <a:ext cx="70672" cy="10791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6" name="Connector: Elbow 195"/>
          <p:cNvCxnSpPr>
            <a:stCxn id="194" idx="2"/>
          </p:cNvCxnSpPr>
          <p:nvPr/>
        </p:nvCxnSpPr>
        <p:spPr>
          <a:xfrm>
            <a:off x="7035043" y="4395370"/>
            <a:ext cx="452821" cy="1157335"/>
          </a:xfrm>
          <a:prstGeom prst="bentConnector2">
            <a:avLst/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 rot="16200000">
            <a:off x="6370050" y="4230649"/>
            <a:ext cx="1000543" cy="329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</p:txBody>
      </p:sp>
      <p:grpSp>
        <p:nvGrpSpPr>
          <p:cNvPr id="195" name="Group 194"/>
          <p:cNvGrpSpPr/>
          <p:nvPr/>
        </p:nvGrpSpPr>
        <p:grpSpPr>
          <a:xfrm rot="5400000">
            <a:off x="-627172" y="2777900"/>
            <a:ext cx="4825201" cy="369332"/>
            <a:chOff x="1206633" y="719945"/>
            <a:chExt cx="6565900" cy="369332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1206633" y="7484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1206633" y="10413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2527537" y="7199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 rot="10800000">
            <a:off x="1935190" y="5075766"/>
            <a:ext cx="4825201" cy="369332"/>
            <a:chOff x="1206633" y="719945"/>
            <a:chExt cx="6565900" cy="369332"/>
          </a:xfrm>
        </p:grpSpPr>
        <p:cxnSp>
          <p:nvCxnSpPr>
            <p:cNvPr id="201" name="Straight Connector 200"/>
            <p:cNvCxnSpPr/>
            <p:nvPr/>
          </p:nvCxnSpPr>
          <p:spPr>
            <a:xfrm>
              <a:off x="1206633" y="7484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206633" y="10413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2527537" y="7199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4" name="Connector: Elbow 203"/>
          <p:cNvCxnSpPr/>
          <p:nvPr/>
        </p:nvCxnSpPr>
        <p:spPr>
          <a:xfrm rot="16200000" flipH="1">
            <a:off x="6267554" y="1959592"/>
            <a:ext cx="1859238" cy="207664"/>
          </a:xfrm>
          <a:prstGeom prst="bentConnector3">
            <a:avLst>
              <a:gd name="adj1" fmla="val -511"/>
            </a:avLst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/>
          <p:cNvCxnSpPr/>
          <p:nvPr/>
        </p:nvCxnSpPr>
        <p:spPr>
          <a:xfrm rot="10800000">
            <a:off x="1203870" y="962316"/>
            <a:ext cx="6097135" cy="4676485"/>
          </a:xfrm>
          <a:prstGeom prst="bentConnector3">
            <a:avLst>
              <a:gd name="adj1" fmla="val 99856"/>
            </a:avLst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669057" y="604175"/>
            <a:ext cx="1000543" cy="329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7074934" y="5736862"/>
            <a:ext cx="2069066" cy="11211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2348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 rot="16200000">
            <a:off x="6421607" y="986557"/>
            <a:ext cx="1000543" cy="329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4477666" y="2832110"/>
            <a:ext cx="4825201" cy="369332"/>
            <a:chOff x="1206633" y="719945"/>
            <a:chExt cx="6565900" cy="36933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206633" y="7484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06633" y="10413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527537" y="7199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6" name="Connector: Elbow 195"/>
          <p:cNvCxnSpPr>
            <a:stCxn id="194" idx="2"/>
          </p:cNvCxnSpPr>
          <p:nvPr/>
        </p:nvCxnSpPr>
        <p:spPr>
          <a:xfrm>
            <a:off x="7035043" y="4395370"/>
            <a:ext cx="452821" cy="1157335"/>
          </a:xfrm>
          <a:prstGeom prst="bentConnector2">
            <a:avLst/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 rot="16200000">
            <a:off x="6370050" y="4230649"/>
            <a:ext cx="1000543" cy="329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</p:txBody>
      </p:sp>
      <p:grpSp>
        <p:nvGrpSpPr>
          <p:cNvPr id="200" name="Group 199"/>
          <p:cNvGrpSpPr/>
          <p:nvPr/>
        </p:nvGrpSpPr>
        <p:grpSpPr>
          <a:xfrm rot="10800000">
            <a:off x="1935190" y="5075766"/>
            <a:ext cx="4825201" cy="369332"/>
            <a:chOff x="1206633" y="719945"/>
            <a:chExt cx="6565900" cy="369332"/>
          </a:xfrm>
        </p:grpSpPr>
        <p:cxnSp>
          <p:nvCxnSpPr>
            <p:cNvPr id="201" name="Straight Connector 200"/>
            <p:cNvCxnSpPr/>
            <p:nvPr/>
          </p:nvCxnSpPr>
          <p:spPr>
            <a:xfrm>
              <a:off x="1206633" y="7484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206633" y="1041399"/>
              <a:ext cx="65659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2527537" y="7199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4" name="Connector: Elbow 203"/>
          <p:cNvCxnSpPr/>
          <p:nvPr/>
        </p:nvCxnSpPr>
        <p:spPr>
          <a:xfrm>
            <a:off x="7093341" y="1133805"/>
            <a:ext cx="807392" cy="469343"/>
          </a:xfrm>
          <a:prstGeom prst="bentConnector3">
            <a:avLst>
              <a:gd name="adj1" fmla="val 50000"/>
            </a:avLst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895600" y="1232807"/>
            <a:ext cx="1844536" cy="9202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Elevators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2895600" y="2804595"/>
            <a:ext cx="1844536" cy="9202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Elevators</a:t>
            </a:r>
          </a:p>
        </p:txBody>
      </p:sp>
      <p:sp>
        <p:nvSpPr>
          <p:cNvPr id="207" name="Rectangle 206"/>
          <p:cNvSpPr/>
          <p:nvPr/>
        </p:nvSpPr>
        <p:spPr>
          <a:xfrm rot="16200000">
            <a:off x="4951598" y="2670958"/>
            <a:ext cx="1844536" cy="6916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16786" y="4648200"/>
            <a:ext cx="1793014" cy="9045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Center</a:t>
            </a:r>
          </a:p>
        </p:txBody>
      </p:sp>
      <p:cxnSp>
        <p:nvCxnSpPr>
          <p:cNvPr id="209" name="Connector: Elbow 208"/>
          <p:cNvCxnSpPr>
            <a:stCxn id="208" idx="0"/>
            <a:endCxn id="194" idx="0"/>
          </p:cNvCxnSpPr>
          <p:nvPr/>
        </p:nvCxnSpPr>
        <p:spPr>
          <a:xfrm rot="5400000" flipH="1" flipV="1">
            <a:off x="3883032" y="1825631"/>
            <a:ext cx="252830" cy="5392308"/>
          </a:xfrm>
          <a:prstGeom prst="bentConnector2">
            <a:avLst/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69428" y="3656706"/>
            <a:ext cx="760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Walk down to the water front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395015" y="2374037"/>
            <a:ext cx="108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street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1803" y="281674"/>
            <a:ext cx="205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Building Evacuation</a:t>
            </a:r>
          </a:p>
        </p:txBody>
      </p:sp>
    </p:spTree>
    <p:extLst>
      <p:ext uri="{BB962C8B-B14F-4D97-AF65-F5344CB8AC3E}">
        <p14:creationId xmlns:p14="http://schemas.microsoft.com/office/powerpoint/2010/main" val="760063888"/>
      </p:ext>
    </p:extLst>
  </p:cSld>
  <p:clrMapOvr>
    <a:masterClrMapping/>
  </p:clrMapOvr>
</p:sld>
</file>

<file path=ppt/theme/theme1.xml><?xml version="1.0" encoding="utf-8"?>
<a:theme xmlns:a="http://schemas.openxmlformats.org/drawingml/2006/main" name="PCHELPS PHMS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4841F4AEFDD4FB82652D8FA3FC297" ma:contentTypeVersion="0" ma:contentTypeDescription="Create a new document." ma:contentTypeScope="" ma:versionID="6b9e6e9b831588bb89a7afeedf4ccd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6A2AC-9363-4976-99DC-4FBEC6458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A5CEF2-8A8D-4459-8C77-0481BD36A74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0BACF5-DFA3-4956-A741-0D3BD3F54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11912</TotalTime>
  <Words>1841</Words>
  <Application>Microsoft Office PowerPoint</Application>
  <PresentationFormat>On-screen Show (4:3)</PresentationFormat>
  <Paragraphs>402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Georgia</vt:lpstr>
      <vt:lpstr>Times New Roman</vt:lpstr>
      <vt:lpstr>Wingdings</vt:lpstr>
      <vt:lpstr>PCHELPS PHMSA Presentation Template</vt:lpstr>
      <vt:lpstr>Voluntary Information-Sharing System (VIS) Working Group (WG)</vt:lpstr>
      <vt:lpstr>PowerPoint Presentation</vt:lpstr>
      <vt:lpstr>PowerPoint Presentation</vt:lpstr>
      <vt:lpstr>PowerPoint Presentation</vt:lpstr>
      <vt:lpstr>Voluntary Information-Sharing System Working Group Strategic Mission Statement</vt:lpstr>
      <vt:lpstr>PowerPoint Presentation</vt:lpstr>
      <vt:lpstr>PowerPoint Presentation</vt:lpstr>
      <vt:lpstr>PowerPoint Presentation</vt:lpstr>
      <vt:lpstr>PowerPoint Presentation</vt:lpstr>
      <vt:lpstr>Chair</vt:lpstr>
      <vt:lpstr>PowerPoint Presentation</vt:lpstr>
      <vt:lpstr>Opening Remarks</vt:lpstr>
      <vt:lpstr>PowerPoint Presentation</vt:lpstr>
      <vt:lpstr>Committee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Committee Business</vt:lpstr>
      <vt:lpstr>PowerPoint Presentation</vt:lpstr>
      <vt:lpstr>Next Meeting Prep</vt:lpstr>
      <vt:lpstr>Action Items</vt:lpstr>
      <vt:lpstr>Action Items</vt:lpstr>
      <vt:lpstr>PowerPoint Presentation</vt:lpstr>
      <vt:lpstr>Questions or Comments?   Contact:  Dr. Christie Murray, (DFO for VIS), Director of Outreach and Engagement Christie.murray@dot.gov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USDOT_User</dc:creator>
  <cp:lastModifiedBy>Dr. Christie Murray</cp:lastModifiedBy>
  <cp:revision>432</cp:revision>
  <cp:lastPrinted>2018-08-23T11:53:02Z</cp:lastPrinted>
  <dcterms:created xsi:type="dcterms:W3CDTF">2014-09-23T12:58:53Z</dcterms:created>
  <dcterms:modified xsi:type="dcterms:W3CDTF">2018-09-10T12:19:43Z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0x01010084F4841F4AEFDD4FB82652D8FA3FC297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SlidesFromOutline" visible="true"/>
        <mso:control idQ="mso:SlideThemesGallery" visible="true"/>
      </mso:documentControls>
    </mso:qat>
  </mso:ribbon>
</mso:customUI>
</file>