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307" r:id="rId11"/>
    <p:sldId id="266" r:id="rId12"/>
    <p:sldId id="267" r:id="rId13"/>
    <p:sldId id="308" r:id="rId14"/>
    <p:sldId id="271" r:id="rId15"/>
    <p:sldId id="272" r:id="rId16"/>
    <p:sldId id="309" r:id="rId17"/>
    <p:sldId id="274" r:id="rId18"/>
    <p:sldId id="275" r:id="rId19"/>
    <p:sldId id="297" r:id="rId20"/>
    <p:sldId id="278" r:id="rId21"/>
    <p:sldId id="277" r:id="rId22"/>
    <p:sldId id="279" r:id="rId23"/>
    <p:sldId id="280" r:id="rId24"/>
    <p:sldId id="301" r:id="rId25"/>
    <p:sldId id="282" r:id="rId26"/>
    <p:sldId id="283" r:id="rId27"/>
    <p:sldId id="300" r:id="rId28"/>
    <p:sldId id="286" r:id="rId29"/>
    <p:sldId id="287" r:id="rId30"/>
    <p:sldId id="303" r:id="rId31"/>
    <p:sldId id="289" r:id="rId32"/>
    <p:sldId id="290" r:id="rId33"/>
    <p:sldId id="310" r:id="rId34"/>
    <p:sldId id="293" r:id="rId35"/>
    <p:sldId id="294" r:id="rId36"/>
    <p:sldId id="306" r:id="rId37"/>
    <p:sldId id="311" r:id="rId38"/>
    <p:sldId id="312" r:id="rId39"/>
    <p:sldId id="313" r:id="rId40"/>
    <p:sldId id="314" r:id="rId4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70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4180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14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97F7-0A60-4C91-9E63-3D5A238D9260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8F11-03E5-482C-9911-361B5D6BE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612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97F7-0A60-4C91-9E63-3D5A238D9260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8F11-03E5-482C-9911-361B5D6BE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472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97F7-0A60-4C91-9E63-3D5A238D9260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8F11-03E5-482C-9911-361B5D6BE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070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97F7-0A60-4C91-9E63-3D5A238D9260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8F11-03E5-482C-9911-361B5D6BE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161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97F7-0A60-4C91-9E63-3D5A238D9260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8F11-03E5-482C-9911-361B5D6BE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345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97F7-0A60-4C91-9E63-3D5A238D9260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8F11-03E5-482C-9911-361B5D6BE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237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97F7-0A60-4C91-9E63-3D5A238D9260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8F11-03E5-482C-9911-361B5D6BE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140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97F7-0A60-4C91-9E63-3D5A238D9260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8F11-03E5-482C-9911-361B5D6BE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494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97F7-0A60-4C91-9E63-3D5A238D9260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8F11-03E5-482C-9911-361B5D6BE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399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97F7-0A60-4C91-9E63-3D5A238D9260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8F11-03E5-482C-9911-361B5D6BE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982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97F7-0A60-4C91-9E63-3D5A238D9260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8F11-03E5-482C-9911-361B5D6BE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435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097F7-0A60-4C91-9E63-3D5A238D9260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C8F11-03E5-482C-9911-361B5D6BE8FB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046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iub.iowa.gov/regulated-industries/pipeline-permits-certifications/hazardous-liquid-pipeline-permit" TargetMode="External"/><Relationship Id="rId2" Type="http://schemas.openxmlformats.org/officeDocument/2006/relationships/hyperlink" Target="https://www.icc.illinois.gov/home/illinois-gas-pipeline-safety-progra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ub.iowa.gov/records-documents/iub-forms-applications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nr.louisiana.gov/index.cfm?md=pagebuilder&amp;tmp=home&amp;pid=1581" TargetMode="External"/><Relationship Id="rId2" Type="http://schemas.openxmlformats.org/officeDocument/2006/relationships/hyperlink" Target="https://www.lpsc.louisiana.gov/Contact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s://mn.gov/puc/activities/energy-facilities/pipeline/route-permit/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puc.sd.gov/" TargetMode="External"/><Relationship Id="rId2" Type="http://schemas.openxmlformats.org/officeDocument/2006/relationships/hyperlink" Target="https://psc.nd.gov/public/consinfo/jurisdictionsiting.php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E6D223EF-7428-4F2F-AD1B-D62411098753}"/>
              </a:ext>
            </a:extLst>
          </p:cNvPr>
          <p:cNvSpPr/>
          <p:nvPr/>
        </p:nvSpPr>
        <p:spPr>
          <a:xfrm>
            <a:off x="4450813" y="3273948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 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BAA0AB5-84C2-431C-9C5C-9F2D0032B8B3}"/>
              </a:ext>
            </a:extLst>
          </p:cNvPr>
          <p:cNvSpPr/>
          <p:nvPr/>
        </p:nvSpPr>
        <p:spPr>
          <a:xfrm>
            <a:off x="0" y="3353978"/>
            <a:ext cx="12191999" cy="157298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0466233-32E1-45FF-9F8A-9AD76C635BFB}"/>
              </a:ext>
            </a:extLst>
          </p:cNvPr>
          <p:cNvSpPr txBox="1"/>
          <p:nvPr/>
        </p:nvSpPr>
        <p:spPr>
          <a:xfrm>
            <a:off x="779928" y="3383593"/>
            <a:ext cx="10112188" cy="1200329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U.S. Department of Transportation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Pipeline and Hazardous Materials Safety Administration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Office of Pipeline Safety</a:t>
            </a: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288D570F-8435-489A-A81E-BEB78359FA8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3353978"/>
          </a:xfrm>
          <a:prstGeom prst="rect">
            <a:avLst/>
          </a:prstGeom>
        </p:spPr>
      </p:pic>
      <p:sp>
        <p:nvSpPr>
          <p:cNvPr id="32" name="Rectangle 31">
            <a:extLst>
              <a:ext uri="{FF2B5EF4-FFF2-40B4-BE49-F238E27FC236}">
                <a16:creationId xmlns:a16="http://schemas.microsoft.com/office/drawing/2014/main" id="{E55F7A6B-E63F-48AE-B33A-3FF77ABCDD1D}"/>
              </a:ext>
            </a:extLst>
          </p:cNvPr>
          <p:cNvSpPr/>
          <p:nvPr/>
        </p:nvSpPr>
        <p:spPr>
          <a:xfrm>
            <a:off x="0" y="4956579"/>
            <a:ext cx="1219200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b="0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Carbon Dioxide Pipeline Safety Public Meeting</a:t>
            </a:r>
            <a:endParaRPr lang="en-US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 31st, 2023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64608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4DD73A7-5F03-47E1-89D7-144DDE0C29B7}"/>
              </a:ext>
            </a:extLst>
          </p:cNvPr>
          <p:cNvSpPr/>
          <p:nvPr/>
        </p:nvSpPr>
        <p:spPr>
          <a:xfrm>
            <a:off x="0" y="-1"/>
            <a:ext cx="12192000" cy="5586413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8BD6A-B443-4861-A337-F9F491488B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1512" y="1142592"/>
            <a:ext cx="10848975" cy="3767931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Open Comments/Questions</a:t>
            </a:r>
          </a:p>
          <a:p>
            <a:pPr marL="0" indent="0" algn="ctr">
              <a:buNone/>
            </a:pPr>
            <a:endParaRPr lang="en-US" sz="4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Moderator: Max Kieba, PHMSA</a:t>
            </a:r>
            <a:b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b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36142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4DD73A7-5F03-47E1-89D7-144DDE0C29B7}"/>
              </a:ext>
            </a:extLst>
          </p:cNvPr>
          <p:cNvSpPr/>
          <p:nvPr/>
        </p:nvSpPr>
        <p:spPr>
          <a:xfrm>
            <a:off x="0" y="-1"/>
            <a:ext cx="12192000" cy="5586413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8BD6A-B443-4861-A337-F9F491488B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1512" y="2075653"/>
            <a:ext cx="10848975" cy="3767931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Tribal Government Perspectives</a:t>
            </a:r>
          </a:p>
          <a:p>
            <a:pPr marL="0" indent="0" algn="ctr">
              <a:buNone/>
            </a:pPr>
            <a:endParaRPr lang="en-US" sz="4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Moderator: Max Kieba, PHMSA</a:t>
            </a:r>
            <a:b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b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36191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4DD73A7-5F03-47E1-89D7-144DDE0C29B7}"/>
              </a:ext>
            </a:extLst>
          </p:cNvPr>
          <p:cNvSpPr/>
          <p:nvPr/>
        </p:nvSpPr>
        <p:spPr>
          <a:xfrm>
            <a:off x="0" y="-1"/>
            <a:ext cx="12192000" cy="5586413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8BD6A-B443-4861-A337-F9F491488B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1512" y="1045139"/>
            <a:ext cx="10848975" cy="4339661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Arlando</a:t>
            </a:r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Teller, </a:t>
            </a:r>
            <a:r>
              <a:rPr lang="en-US" sz="25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U.S. DOT Assistant Secretary for Tribal Government Affairs</a:t>
            </a:r>
          </a:p>
          <a:p>
            <a:pPr marL="0" indent="0">
              <a:buNone/>
            </a:pPr>
            <a:r>
              <a:rPr lang="en-US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Sikowis</a:t>
            </a:r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Nobiss</a:t>
            </a:r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5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Great Plains Action Society</a:t>
            </a:r>
          </a:p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Travis Hallam, </a:t>
            </a:r>
            <a:r>
              <a:rPr lang="en-US" sz="25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Three Affiliated Tribes Pipeline Authority</a:t>
            </a:r>
            <a:b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b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10369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4DD73A7-5F03-47E1-89D7-144DDE0C29B7}"/>
              </a:ext>
            </a:extLst>
          </p:cNvPr>
          <p:cNvSpPr/>
          <p:nvPr/>
        </p:nvSpPr>
        <p:spPr>
          <a:xfrm>
            <a:off x="0" y="-1"/>
            <a:ext cx="12192000" cy="5586413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8BD6A-B443-4861-A337-F9F491488B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1512" y="1394519"/>
            <a:ext cx="10848975" cy="3767931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Open Comments/Questions</a:t>
            </a:r>
          </a:p>
          <a:p>
            <a:pPr marL="0" indent="0" algn="ctr">
              <a:buNone/>
            </a:pPr>
            <a:endParaRPr lang="en-US" sz="4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Moderator: Max Kieba, PHMSA</a:t>
            </a:r>
            <a:b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b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45194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4DD73A7-5F03-47E1-89D7-144DDE0C29B7}"/>
              </a:ext>
            </a:extLst>
          </p:cNvPr>
          <p:cNvSpPr/>
          <p:nvPr/>
        </p:nvSpPr>
        <p:spPr>
          <a:xfrm>
            <a:off x="0" y="-1"/>
            <a:ext cx="12192000" cy="5586413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8BD6A-B443-4861-A337-F9F491488B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1512" y="1086608"/>
            <a:ext cx="10848975" cy="3767931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Current State of R&amp;D, Standards, Design, Materials, Construction, Geohazards</a:t>
            </a:r>
          </a:p>
          <a:p>
            <a:pPr marL="0" indent="0" algn="ctr">
              <a:buNone/>
            </a:pPr>
            <a:endParaRPr lang="en-US" sz="4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Moderator: Bill Caram, PST</a:t>
            </a:r>
            <a:b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b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5905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4DD73A7-5F03-47E1-89D7-144DDE0C29B7}"/>
              </a:ext>
            </a:extLst>
          </p:cNvPr>
          <p:cNvSpPr/>
          <p:nvPr/>
        </p:nvSpPr>
        <p:spPr>
          <a:xfrm>
            <a:off x="0" y="-1"/>
            <a:ext cx="12192000" cy="5586413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8BD6A-B443-4861-A337-F9F491488B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5398" y="798396"/>
            <a:ext cx="10848975" cy="3767931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Gary </a:t>
            </a:r>
            <a:r>
              <a:rPr lang="en-US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Choquette</a:t>
            </a:r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5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Pipeline Research Council International (PRCI)</a:t>
            </a:r>
          </a:p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 Hanna, </a:t>
            </a:r>
            <a:r>
              <a:rPr lang="en-US" sz="25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DNV</a:t>
            </a:r>
          </a:p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Yong-Yi Wang, </a:t>
            </a:r>
            <a:r>
              <a:rPr lang="en-US" sz="25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Center for Reliable Energy Systems (CRES)</a:t>
            </a:r>
            <a:br>
              <a:rPr lang="en-US" sz="25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Mary McDaniel, </a:t>
            </a:r>
            <a:r>
              <a:rPr lang="en-US" sz="25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PHMSA</a:t>
            </a:r>
          </a:p>
          <a:p>
            <a:pPr marL="0" indent="0">
              <a:buNone/>
            </a:pPr>
            <a:b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b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05694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4DD73A7-5F03-47E1-89D7-144DDE0C29B7}"/>
              </a:ext>
            </a:extLst>
          </p:cNvPr>
          <p:cNvSpPr/>
          <p:nvPr/>
        </p:nvSpPr>
        <p:spPr>
          <a:xfrm>
            <a:off x="0" y="-1"/>
            <a:ext cx="12192000" cy="5586413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8BD6A-B443-4861-A337-F9F491488B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1512" y="1151923"/>
            <a:ext cx="10848975" cy="3767931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Open Comments/Questions</a:t>
            </a:r>
          </a:p>
          <a:p>
            <a:pPr marL="0" indent="0" algn="ctr">
              <a:buNone/>
            </a:pPr>
            <a:endParaRPr lang="en-US" sz="4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Moderator: Max Kieba, PHMSA</a:t>
            </a:r>
            <a:b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b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37998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E6D223EF-7428-4F2F-AD1B-D62411098753}"/>
              </a:ext>
            </a:extLst>
          </p:cNvPr>
          <p:cNvSpPr/>
          <p:nvPr/>
        </p:nvSpPr>
        <p:spPr>
          <a:xfrm>
            <a:off x="4450813" y="3273948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 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BAA0AB5-84C2-431C-9C5C-9F2D0032B8B3}"/>
              </a:ext>
            </a:extLst>
          </p:cNvPr>
          <p:cNvSpPr/>
          <p:nvPr/>
        </p:nvSpPr>
        <p:spPr>
          <a:xfrm>
            <a:off x="0" y="3353978"/>
            <a:ext cx="12191999" cy="157298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0466233-32E1-45FF-9F8A-9AD76C635BFB}"/>
              </a:ext>
            </a:extLst>
          </p:cNvPr>
          <p:cNvSpPr txBox="1"/>
          <p:nvPr/>
        </p:nvSpPr>
        <p:spPr>
          <a:xfrm>
            <a:off x="779928" y="3383593"/>
            <a:ext cx="101121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U.S. Department of Transportation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Pipeline and Hazardous Materials Safety Administration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Office of Pipeline Safety</a:t>
            </a: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288D570F-8435-489A-A81E-BEB78359FA8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3353978"/>
          </a:xfrm>
          <a:prstGeom prst="rect">
            <a:avLst/>
          </a:prstGeom>
        </p:spPr>
      </p:pic>
      <p:sp>
        <p:nvSpPr>
          <p:cNvPr id="32" name="Rectangle 31">
            <a:extLst>
              <a:ext uri="{FF2B5EF4-FFF2-40B4-BE49-F238E27FC236}">
                <a16:creationId xmlns:a16="http://schemas.microsoft.com/office/drawing/2014/main" id="{E55F7A6B-E63F-48AE-B33A-3FF77ABCDD1D}"/>
              </a:ext>
            </a:extLst>
          </p:cNvPr>
          <p:cNvSpPr/>
          <p:nvPr/>
        </p:nvSpPr>
        <p:spPr>
          <a:xfrm>
            <a:off x="0" y="4956579"/>
            <a:ext cx="121920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b="0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Carbon Dioxide Pipeline Safety Public Meeting</a:t>
            </a:r>
            <a:br>
              <a:rPr lang="en-US" b="0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0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Day 2</a:t>
            </a:r>
            <a:endParaRPr lang="en-US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June 1st, 2023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74383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4DD73A7-5F03-47E1-89D7-144DDE0C29B7}"/>
              </a:ext>
            </a:extLst>
          </p:cNvPr>
          <p:cNvSpPr/>
          <p:nvPr/>
        </p:nvSpPr>
        <p:spPr>
          <a:xfrm>
            <a:off x="0" y="-1"/>
            <a:ext cx="12192000" cy="5586413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8BD6A-B443-4861-A337-F9F491488B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1512" y="1545034"/>
            <a:ext cx="10848975" cy="3767931"/>
          </a:xfrm>
        </p:spPr>
        <p:txBody>
          <a:bodyPr/>
          <a:lstStyle/>
          <a:p>
            <a:pPr marL="0" indent="0" algn="ctr">
              <a:buNone/>
            </a:pPr>
            <a:r>
              <a:rPr lang="en-US" sz="5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Welcoming Remarks</a:t>
            </a:r>
          </a:p>
          <a:p>
            <a:pPr marL="0" indent="0" algn="ctr">
              <a:buNone/>
            </a:pPr>
            <a: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Osasu Dorsey</a:t>
            </a:r>
            <a:b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Chief Counsel</a:t>
            </a:r>
          </a:p>
          <a:p>
            <a:pPr marL="0" indent="0" algn="ctr">
              <a:buNone/>
            </a:pP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Pipeline and Hazardous Materials Safety Administration (PHMSA)</a:t>
            </a:r>
            <a:b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b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03261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4DD73A7-5F03-47E1-89D7-144DDE0C29B7}"/>
              </a:ext>
            </a:extLst>
          </p:cNvPr>
          <p:cNvSpPr/>
          <p:nvPr/>
        </p:nvSpPr>
        <p:spPr>
          <a:xfrm>
            <a:off x="0" y="-1"/>
            <a:ext cx="12192000" cy="5586413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8BD6A-B443-4861-A337-F9F491488B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1512" y="1271588"/>
            <a:ext cx="10848975" cy="3767931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Perspectives on CO2 Pipeline Safety</a:t>
            </a:r>
          </a:p>
          <a:p>
            <a:pPr marL="0" indent="0" algn="ctr">
              <a:buNone/>
            </a:pPr>
            <a:endParaRPr lang="en-US" sz="4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Moderator: Max Kieba, PHMSA</a:t>
            </a:r>
            <a:b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b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2318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4DD73A7-5F03-47E1-89D7-144DDE0C29B7}"/>
              </a:ext>
            </a:extLst>
          </p:cNvPr>
          <p:cNvSpPr/>
          <p:nvPr/>
        </p:nvSpPr>
        <p:spPr>
          <a:xfrm>
            <a:off x="0" y="-1"/>
            <a:ext cx="12192000" cy="5586413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8BD6A-B443-4861-A337-F9F491488B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5327" y="818353"/>
            <a:ext cx="10848975" cy="3767931"/>
          </a:xfrm>
        </p:spPr>
        <p:txBody>
          <a:bodyPr/>
          <a:lstStyle/>
          <a:p>
            <a:pPr marL="0" indent="0" algn="ctr">
              <a:buNone/>
            </a:pPr>
            <a:r>
              <a:rPr lang="en-US" sz="5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Agenda Overview</a:t>
            </a:r>
          </a:p>
          <a:p>
            <a:pPr marL="0" indent="0" algn="ctr">
              <a:buNone/>
            </a:pPr>
            <a: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 Kieba</a:t>
            </a:r>
          </a:p>
          <a:p>
            <a:pPr marL="0" indent="0" algn="ctr">
              <a:buNone/>
            </a:pP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Director of the Program Development Division</a:t>
            </a:r>
          </a:p>
          <a:p>
            <a:pPr marL="0" indent="0" algn="ctr">
              <a:buNone/>
            </a:pP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Office of Pipeline Safety</a:t>
            </a:r>
            <a:b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Pipeline and Hazardous Materials Safety Administration (PHMSA)</a:t>
            </a:r>
          </a:p>
        </p:txBody>
      </p:sp>
    </p:spTree>
    <p:extLst>
      <p:ext uri="{BB962C8B-B14F-4D97-AF65-F5344CB8AC3E}">
        <p14:creationId xmlns:p14="http://schemas.microsoft.com/office/powerpoint/2010/main" val="36155638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4DD73A7-5F03-47E1-89D7-144DDE0C29B7}"/>
              </a:ext>
            </a:extLst>
          </p:cNvPr>
          <p:cNvSpPr/>
          <p:nvPr/>
        </p:nvSpPr>
        <p:spPr>
          <a:xfrm>
            <a:off x="0" y="-1"/>
            <a:ext cx="12192000" cy="5586413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8BD6A-B443-4861-A337-F9F491488B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1512" y="938270"/>
            <a:ext cx="10848975" cy="3767931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Iain Colquhoun, </a:t>
            </a:r>
            <a:r>
              <a:rPr lang="en-US" sz="25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CER</a:t>
            </a:r>
          </a:p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Tijani (TJ) </a:t>
            </a:r>
            <a:r>
              <a:rPr lang="en-US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Elabor</a:t>
            </a:r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5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CER</a:t>
            </a:r>
          </a:p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Simon Grant, </a:t>
            </a:r>
            <a:r>
              <a:rPr lang="en-US" sz="25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UK Health and Safety Executive (HSE)</a:t>
            </a:r>
            <a:b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b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14622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4DD73A7-5F03-47E1-89D7-144DDE0C29B7}"/>
              </a:ext>
            </a:extLst>
          </p:cNvPr>
          <p:cNvSpPr/>
          <p:nvPr/>
        </p:nvSpPr>
        <p:spPr>
          <a:xfrm>
            <a:off x="0" y="-1"/>
            <a:ext cx="12192000" cy="5586413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8BD6A-B443-4861-A337-F9F491488B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1512" y="1338535"/>
            <a:ext cx="10848975" cy="3767931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Open Comments/Questions</a:t>
            </a:r>
          </a:p>
          <a:p>
            <a:pPr marL="0" indent="0" algn="ctr">
              <a:buNone/>
            </a:pPr>
            <a:endParaRPr lang="en-US" sz="4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Moderator: Max Kieba, PHMSA</a:t>
            </a:r>
            <a:b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b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48326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4DD73A7-5F03-47E1-89D7-144DDE0C29B7}"/>
              </a:ext>
            </a:extLst>
          </p:cNvPr>
          <p:cNvSpPr/>
          <p:nvPr/>
        </p:nvSpPr>
        <p:spPr>
          <a:xfrm>
            <a:off x="0" y="-1"/>
            <a:ext cx="12192000" cy="5586413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8BD6A-B443-4861-A337-F9F491488B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1512" y="1413180"/>
            <a:ext cx="10848975" cy="3767931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Dispersion Modeling</a:t>
            </a:r>
          </a:p>
          <a:p>
            <a:pPr marL="0" indent="0" algn="ctr">
              <a:buNone/>
            </a:pPr>
            <a:endParaRPr lang="en-US" sz="4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Moderator: Mary McDaniel, PHMSA</a:t>
            </a:r>
          </a:p>
          <a:p>
            <a:pPr marL="0" indent="0" algn="ctr">
              <a:buNone/>
            </a:pPr>
            <a:b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b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90892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4DD73A7-5F03-47E1-89D7-144DDE0C29B7}"/>
              </a:ext>
            </a:extLst>
          </p:cNvPr>
          <p:cNvSpPr/>
          <p:nvPr/>
        </p:nvSpPr>
        <p:spPr>
          <a:xfrm>
            <a:off x="0" y="-1"/>
            <a:ext cx="12192000" cy="5586413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8BD6A-B443-4861-A337-F9F491488B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1512" y="609710"/>
            <a:ext cx="10848975" cy="3767931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Simon Gant, </a:t>
            </a:r>
            <a:r>
              <a:rPr lang="en-US" sz="25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UK HSE</a:t>
            </a:r>
          </a:p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Paul Blackburn,</a:t>
            </a:r>
            <a:r>
              <a:rPr lang="en-US" sz="25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Bold Alliance</a:t>
            </a:r>
          </a:p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Jeremy </a:t>
            </a:r>
            <a:r>
              <a:rPr lang="en-US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Fontenault</a:t>
            </a:r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5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RPS</a:t>
            </a:r>
          </a:p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Bill </a:t>
            </a:r>
            <a:r>
              <a:rPr lang="en-US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Caram</a:t>
            </a:r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5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PST</a:t>
            </a:r>
          </a:p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Chris Ruhl</a:t>
            </a:r>
            <a:r>
              <a:rPr lang="en-US" sz="25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PHMSA</a:t>
            </a:r>
          </a:p>
          <a:p>
            <a:pPr marL="0" indent="0" algn="ctr">
              <a:buNone/>
            </a:pPr>
            <a:b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b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81543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4DD73A7-5F03-47E1-89D7-144DDE0C29B7}"/>
              </a:ext>
            </a:extLst>
          </p:cNvPr>
          <p:cNvSpPr/>
          <p:nvPr/>
        </p:nvSpPr>
        <p:spPr>
          <a:xfrm>
            <a:off x="0" y="-1"/>
            <a:ext cx="12192000" cy="5586413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8BD6A-B443-4861-A337-F9F491488B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1512" y="1123931"/>
            <a:ext cx="10848975" cy="3767931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Open Comments/Questions</a:t>
            </a:r>
          </a:p>
          <a:p>
            <a:pPr marL="0" indent="0" algn="ctr">
              <a:buNone/>
            </a:pPr>
            <a:endParaRPr lang="en-US" sz="4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Moderator: Max Kieba, PHMSA</a:t>
            </a:r>
            <a:b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b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37235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4DD73A7-5F03-47E1-89D7-144DDE0C29B7}"/>
              </a:ext>
            </a:extLst>
          </p:cNvPr>
          <p:cNvSpPr/>
          <p:nvPr/>
        </p:nvSpPr>
        <p:spPr>
          <a:xfrm>
            <a:off x="0" y="-1"/>
            <a:ext cx="12192000" cy="5586413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8BD6A-B443-4861-A337-F9F491488B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1512" y="909239"/>
            <a:ext cx="10848975" cy="3767931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Conversion to Service; Leak Detection; Reporting Considerations; Other Constituents</a:t>
            </a:r>
          </a:p>
          <a:p>
            <a:pPr marL="0" indent="0" algn="ctr">
              <a:buNone/>
            </a:pPr>
            <a:endParaRPr lang="en-US" sz="4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Moderator: John Gale, PHMSA</a:t>
            </a:r>
            <a:b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b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73190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4DD73A7-5F03-47E1-89D7-144DDE0C29B7}"/>
              </a:ext>
            </a:extLst>
          </p:cNvPr>
          <p:cNvSpPr/>
          <p:nvPr/>
        </p:nvSpPr>
        <p:spPr>
          <a:xfrm>
            <a:off x="0" y="-1"/>
            <a:ext cx="12192000" cy="5586413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8BD6A-B443-4861-A337-F9F491488B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1512" y="682282"/>
            <a:ext cx="10848975" cy="3767931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 Piazza</a:t>
            </a:r>
            <a: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5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API</a:t>
            </a:r>
          </a:p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Paul Blackburn, </a:t>
            </a:r>
            <a:r>
              <a:rPr lang="en-US" sz="25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Bold Alliance</a:t>
            </a:r>
          </a:p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Alex Colletti, </a:t>
            </a:r>
            <a:r>
              <a:rPr lang="en-US" sz="25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PHMSA</a:t>
            </a:r>
          </a:p>
          <a:p>
            <a:pPr marL="0" indent="0">
              <a:buNone/>
            </a:pPr>
            <a:b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b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00391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4DD73A7-5F03-47E1-89D7-144DDE0C29B7}"/>
              </a:ext>
            </a:extLst>
          </p:cNvPr>
          <p:cNvSpPr/>
          <p:nvPr/>
        </p:nvSpPr>
        <p:spPr>
          <a:xfrm>
            <a:off x="0" y="-1"/>
            <a:ext cx="12192000" cy="5586413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8BD6A-B443-4861-A337-F9F491488B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1512" y="1170583"/>
            <a:ext cx="10848975" cy="3767931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Open Comments/Questions</a:t>
            </a:r>
          </a:p>
          <a:p>
            <a:pPr marL="0" indent="0" algn="ctr">
              <a:buNone/>
            </a:pPr>
            <a:endParaRPr lang="en-US" sz="4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Moderator: Max Kieba, PHMSA</a:t>
            </a:r>
            <a:b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b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46533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4DD73A7-5F03-47E1-89D7-144DDE0C29B7}"/>
              </a:ext>
            </a:extLst>
          </p:cNvPr>
          <p:cNvSpPr/>
          <p:nvPr/>
        </p:nvSpPr>
        <p:spPr>
          <a:xfrm>
            <a:off x="0" y="-1"/>
            <a:ext cx="12192000" cy="5586413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8BD6A-B443-4861-A337-F9F491488B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1512" y="1271588"/>
            <a:ext cx="10848975" cy="3767931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Emergency Training and Response</a:t>
            </a:r>
          </a:p>
          <a:p>
            <a:pPr marL="0" indent="0" algn="ctr">
              <a:buNone/>
            </a:pPr>
            <a:endParaRPr lang="en-US" sz="4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Moderator: Chris Ruhl, PHMSA</a:t>
            </a:r>
            <a:b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b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794258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4DD73A7-5F03-47E1-89D7-144DDE0C29B7}"/>
              </a:ext>
            </a:extLst>
          </p:cNvPr>
          <p:cNvSpPr/>
          <p:nvPr/>
        </p:nvSpPr>
        <p:spPr>
          <a:xfrm>
            <a:off x="0" y="-1"/>
            <a:ext cx="12192000" cy="5586413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8BD6A-B443-4861-A337-F9F491488B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769" y="740338"/>
            <a:ext cx="10848975" cy="3767931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Lee </a:t>
            </a:r>
            <a:r>
              <a:rPr lang="en-US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Turfe</a:t>
            </a:r>
            <a: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5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Oxy</a:t>
            </a:r>
          </a:p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Bill Byrd, </a:t>
            </a:r>
            <a:r>
              <a:rPr lang="en-US" sz="25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RCP</a:t>
            </a:r>
            <a:br>
              <a:rPr lang="en-US" sz="25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Jodi </a:t>
            </a:r>
            <a:r>
              <a:rPr lang="en-US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Freet</a:t>
            </a:r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5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Cedar County Emergency Management Agency</a:t>
            </a:r>
          </a:p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Jack Willingham, </a:t>
            </a:r>
            <a:r>
              <a:rPr lang="en-US" sz="25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Yazoo County, Mississippi</a:t>
            </a:r>
          </a:p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Jerry Briggs, </a:t>
            </a:r>
            <a:r>
              <a:rPr lang="en-US" sz="25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Warren County, Mississippi</a:t>
            </a:r>
            <a:b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b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4250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4DD73A7-5F03-47E1-89D7-144DDE0C29B7}"/>
              </a:ext>
            </a:extLst>
          </p:cNvPr>
          <p:cNvSpPr/>
          <p:nvPr/>
        </p:nvSpPr>
        <p:spPr>
          <a:xfrm>
            <a:off x="0" y="-1"/>
            <a:ext cx="12192000" cy="5586413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8BD6A-B443-4861-A337-F9F491488B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5327" y="818353"/>
            <a:ext cx="10848975" cy="3767931"/>
          </a:xfrm>
        </p:spPr>
        <p:txBody>
          <a:bodyPr/>
          <a:lstStyle/>
          <a:p>
            <a:pPr marL="0" indent="0" algn="ctr">
              <a:buNone/>
            </a:pPr>
            <a:r>
              <a:rPr lang="en-US" sz="5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Welcoming Remarks</a:t>
            </a:r>
          </a:p>
          <a:p>
            <a:pPr marL="0" indent="0" algn="ctr">
              <a:buNone/>
            </a:pPr>
            <a: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Tristan Brown</a:t>
            </a:r>
          </a:p>
          <a:p>
            <a:pPr marL="0" indent="0" algn="ctr">
              <a:buNone/>
            </a:pP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Deputy Administrator</a:t>
            </a:r>
          </a:p>
          <a:p>
            <a:pPr marL="0" indent="0" algn="ctr">
              <a:buNone/>
            </a:pP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Office of The Administrator</a:t>
            </a:r>
          </a:p>
        </p:txBody>
      </p:sp>
    </p:spTree>
    <p:extLst>
      <p:ext uri="{BB962C8B-B14F-4D97-AF65-F5344CB8AC3E}">
        <p14:creationId xmlns:p14="http://schemas.microsoft.com/office/powerpoint/2010/main" val="33555564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4DD73A7-5F03-47E1-89D7-144DDE0C29B7}"/>
              </a:ext>
            </a:extLst>
          </p:cNvPr>
          <p:cNvSpPr/>
          <p:nvPr/>
        </p:nvSpPr>
        <p:spPr>
          <a:xfrm>
            <a:off x="0" y="-1"/>
            <a:ext cx="12192000" cy="5586413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8BD6A-B443-4861-A337-F9F491488B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1512" y="1161253"/>
            <a:ext cx="10848975" cy="3767931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Open Comments/Questions</a:t>
            </a:r>
          </a:p>
          <a:p>
            <a:pPr marL="0" indent="0" algn="ctr">
              <a:buNone/>
            </a:pPr>
            <a:endParaRPr lang="en-US" sz="4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Moderator: Max Kieba, PHMSA</a:t>
            </a:r>
            <a:b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b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092810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4DD73A7-5F03-47E1-89D7-144DDE0C29B7}"/>
              </a:ext>
            </a:extLst>
          </p:cNvPr>
          <p:cNvSpPr/>
          <p:nvPr/>
        </p:nvSpPr>
        <p:spPr>
          <a:xfrm>
            <a:off x="0" y="-1"/>
            <a:ext cx="12192000" cy="5586413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8BD6A-B443-4861-A337-F9F491488B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1512" y="1002632"/>
            <a:ext cx="10848975" cy="3767931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Does Effective Public Engagement Look Like?</a:t>
            </a:r>
          </a:p>
          <a:p>
            <a:pPr marL="0" indent="0" algn="ctr">
              <a:buNone/>
            </a:pPr>
            <a:endParaRPr lang="en-US" sz="4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Moderator: Max Kieba, PHMSA</a:t>
            </a:r>
            <a:b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b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468170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4DD73A7-5F03-47E1-89D7-144DDE0C29B7}"/>
              </a:ext>
            </a:extLst>
          </p:cNvPr>
          <p:cNvSpPr/>
          <p:nvPr/>
        </p:nvSpPr>
        <p:spPr>
          <a:xfrm>
            <a:off x="0" y="-1"/>
            <a:ext cx="12192000" cy="5586413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8BD6A-B443-4861-A337-F9F491488B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1512" y="909239"/>
            <a:ext cx="10848975" cy="3767931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Sean Quinlan</a:t>
            </a:r>
            <a: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5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PHMSA</a:t>
            </a:r>
          </a:p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Bill </a:t>
            </a:r>
            <a:r>
              <a:rPr lang="en-US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Caram</a:t>
            </a:r>
            <a:r>
              <a:rPr lang="en-US" sz="25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Pipeline Safety Trust</a:t>
            </a:r>
          </a:p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Dave Murk, </a:t>
            </a:r>
            <a:r>
              <a:rPr lang="en-US" sz="25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API RP 1185 Rep</a:t>
            </a:r>
            <a:b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b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38741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4DD73A7-5F03-47E1-89D7-144DDE0C29B7}"/>
              </a:ext>
            </a:extLst>
          </p:cNvPr>
          <p:cNvSpPr/>
          <p:nvPr/>
        </p:nvSpPr>
        <p:spPr>
          <a:xfrm>
            <a:off x="0" y="-1"/>
            <a:ext cx="12192000" cy="5586413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8BD6A-B443-4861-A337-F9F491488B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1512" y="1271588"/>
            <a:ext cx="10848975" cy="3767931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Open Comments/Questions</a:t>
            </a:r>
          </a:p>
          <a:p>
            <a:pPr marL="0" indent="0" algn="ctr">
              <a:buNone/>
            </a:pPr>
            <a:endParaRPr lang="en-US" sz="4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Moderator: Max Kieba, PHMSA</a:t>
            </a:r>
            <a:b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b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83518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4DD73A7-5F03-47E1-89D7-144DDE0C29B7}"/>
              </a:ext>
            </a:extLst>
          </p:cNvPr>
          <p:cNvSpPr/>
          <p:nvPr/>
        </p:nvSpPr>
        <p:spPr>
          <a:xfrm>
            <a:off x="0" y="-1"/>
            <a:ext cx="12192000" cy="5586413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8BD6A-B443-4861-A337-F9F491488B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212" y="185893"/>
            <a:ext cx="10956608" cy="4386107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State Siting and Permitting Contact Information</a:t>
            </a:r>
            <a:endParaRPr lang="en-US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u="sng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Illinois</a:t>
            </a:r>
            <a:endParaRPr lang="en-US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u="sng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Illinois Commerce Commission Gas Engineering Section</a:t>
            </a: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u="sng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https://www.icc.illinois.gov/home/illinois-gas-pipeline-safety-program</a:t>
            </a:r>
            <a:endParaRPr lang="en-US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General Information: 217.524.0692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u="sng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Iowa</a:t>
            </a:r>
            <a:r>
              <a:rPr lang="en-US" sz="1800" u="sng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u="sng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Iowa Utilities Board</a:t>
            </a: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u="sng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https://iub.iowa.gov/regulated-industries/pipeline-permits-certifications/hazardous-liquid-pipeline-permit</a:t>
            </a:r>
            <a:endParaRPr lang="en-US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u="sng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https://iub.iowa.gov/records-documents/iub-forms-applications</a:t>
            </a:r>
            <a:endParaRPr lang="en-US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General Information: 515.725.7300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b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b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803654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4DD73A7-5F03-47E1-89D7-144DDE0C29B7}"/>
              </a:ext>
            </a:extLst>
          </p:cNvPr>
          <p:cNvSpPr/>
          <p:nvPr/>
        </p:nvSpPr>
        <p:spPr>
          <a:xfrm>
            <a:off x="0" y="-1"/>
            <a:ext cx="12192000" cy="5586413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8BD6A-B443-4861-A337-F9F491488B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212" y="185893"/>
            <a:ext cx="10956608" cy="4386107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State Siting and Permitting Contact Information</a:t>
            </a:r>
            <a:endParaRPr lang="en-US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u="sng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Louisiana</a:t>
            </a:r>
            <a:endParaRPr lang="en-US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u="sng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Louisiana Public Service Commission</a:t>
            </a: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 charged with both siting and permitting of Hazardous Liquid Pipeline – CO2.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u="sng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https://www.lpsc.louisiana.gov/Contact</a:t>
            </a:r>
            <a:endParaRPr lang="en-US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General Information: 800.256.2397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u="sng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Louisiana Department of Natural Resources - Office of Conservation - Pipeline Division</a:t>
            </a: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may require the pipeline operator apply for a Certificate of Public Convenience and Necessity or Certificate of Transportation from the Commissioner of Conservation.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u="sng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https://www.dnr.louisiana.gov/index.cfm?md=pagebuilder&amp;tmp=home&amp;pid=1581</a:t>
            </a:r>
            <a:endParaRPr lang="en-US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Louisiana Office of Conservation: 225.342.5540 </a:t>
            </a:r>
          </a:p>
          <a:p>
            <a:pPr marL="0" indent="0" algn="ctr">
              <a:buNone/>
            </a:pPr>
            <a:br>
              <a:rPr lang="en-US" sz="6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b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682427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4DD73A7-5F03-47E1-89D7-144DDE0C29B7}"/>
              </a:ext>
            </a:extLst>
          </p:cNvPr>
          <p:cNvSpPr/>
          <p:nvPr/>
        </p:nvSpPr>
        <p:spPr>
          <a:xfrm>
            <a:off x="0" y="-1"/>
            <a:ext cx="12192000" cy="5586413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8BD6A-B443-4861-A337-F9F491488B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212" y="185893"/>
            <a:ext cx="10956608" cy="4386107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State Siting and Permitting Contact Information</a:t>
            </a:r>
            <a:endParaRPr lang="en-US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u="sng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Minnesota</a:t>
            </a:r>
            <a:endParaRPr lang="en-US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u="sng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Minnesota Public Utilities Commission</a:t>
            </a:r>
            <a:endParaRPr lang="en-US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u="sng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https://mn.gov/puc/activities/energy-facilities/pipeline/route-permit/</a:t>
            </a:r>
            <a:endParaRPr lang="en-US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General Information: 651.296.0406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u="sng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Nebraska</a:t>
            </a:r>
            <a:endParaRPr lang="en-US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u="sng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Nebraska State Fire Marshal</a:t>
            </a:r>
            <a:endParaRPr lang="en-US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permit and siting would be reviewed on a County-by-County basis.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General Information: 402.416.0071</a:t>
            </a:r>
          </a:p>
          <a:p>
            <a:pPr marL="0" indent="0">
              <a:buNone/>
            </a:pPr>
            <a:br>
              <a:rPr lang="en-US" sz="6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b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022336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4DD73A7-5F03-47E1-89D7-144DDE0C29B7}"/>
              </a:ext>
            </a:extLst>
          </p:cNvPr>
          <p:cNvSpPr/>
          <p:nvPr/>
        </p:nvSpPr>
        <p:spPr>
          <a:xfrm>
            <a:off x="0" y="-1"/>
            <a:ext cx="12192000" cy="5586413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8BD6A-B443-4861-A337-F9F491488B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212" y="185893"/>
            <a:ext cx="10956608" cy="4386107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State Siting and Permitting Contact Information</a:t>
            </a:r>
            <a:endParaRPr lang="en-US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u="sng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North Dakota</a:t>
            </a:r>
            <a:endParaRPr lang="en-US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u="sng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North Dakota Public Service Commission</a:t>
            </a:r>
            <a:endParaRPr lang="en-US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u="sng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https://psc.nd.gov/public/consinfo/jurisdictionsiting.php</a:t>
            </a:r>
            <a:endParaRPr lang="en-US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General Information: 877.245.6685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u="sng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South Dakota</a:t>
            </a:r>
            <a:endParaRPr lang="en-US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u="sng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South Dakota Public Utilities Commission</a:t>
            </a:r>
            <a:endParaRPr lang="en-US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u="sng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https://puc.sd.gov</a:t>
            </a:r>
            <a:endParaRPr lang="en-US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General Information: 800.332.1782</a:t>
            </a:r>
          </a:p>
          <a:p>
            <a:pPr marL="0" indent="0">
              <a:buNone/>
            </a:pPr>
            <a:br>
              <a:rPr lang="en-US" sz="6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b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1501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4DD73A7-5F03-47E1-89D7-144DDE0C29B7}"/>
              </a:ext>
            </a:extLst>
          </p:cNvPr>
          <p:cNvSpPr/>
          <p:nvPr/>
        </p:nvSpPr>
        <p:spPr>
          <a:xfrm>
            <a:off x="0" y="-1"/>
            <a:ext cx="12192000" cy="5586413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8BD6A-B443-4861-A337-F9F491488B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5327" y="818353"/>
            <a:ext cx="10848975" cy="3767931"/>
          </a:xfrm>
        </p:spPr>
        <p:txBody>
          <a:bodyPr/>
          <a:lstStyle/>
          <a:p>
            <a:pPr marL="0" indent="0" algn="ctr">
              <a:buNone/>
            </a:pPr>
            <a:r>
              <a:rPr lang="en-US" sz="5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PHMSA Pipeline Safety Oversight</a:t>
            </a:r>
          </a:p>
          <a:p>
            <a:pPr marL="0" indent="0" algn="ctr">
              <a:buNone/>
            </a:pPr>
            <a: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Alan Mayberry</a:t>
            </a:r>
          </a:p>
          <a:p>
            <a:pPr marL="0" indent="0" algn="ctr">
              <a:buNone/>
            </a:pP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Associate Administrator</a:t>
            </a:r>
          </a:p>
          <a:p>
            <a:pPr marL="0" indent="0" algn="ctr">
              <a:buNone/>
            </a:pP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Office of Pipeline Safety</a:t>
            </a:r>
            <a:b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Pipeline and Hazardous Materials Safety Administration (PHMSA)</a:t>
            </a:r>
          </a:p>
        </p:txBody>
      </p:sp>
    </p:spTree>
    <p:extLst>
      <p:ext uri="{BB962C8B-B14F-4D97-AF65-F5344CB8AC3E}">
        <p14:creationId xmlns:p14="http://schemas.microsoft.com/office/powerpoint/2010/main" val="3897019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4DD73A7-5F03-47E1-89D7-144DDE0C29B7}"/>
              </a:ext>
            </a:extLst>
          </p:cNvPr>
          <p:cNvSpPr/>
          <p:nvPr/>
        </p:nvSpPr>
        <p:spPr>
          <a:xfrm>
            <a:off x="0" y="-1"/>
            <a:ext cx="12192000" cy="5586413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8BD6A-B443-4861-A337-F9F491488B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537" y="1095938"/>
            <a:ext cx="10848975" cy="3767931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 Regulates What? How are Projects Reviewed?</a:t>
            </a:r>
          </a:p>
          <a:p>
            <a:pPr marL="0" indent="0" algn="ctr">
              <a:buNone/>
            </a:pPr>
            <a:endParaRPr lang="en-US" sz="4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Moderator: Max Kieba, PHMSA</a:t>
            </a:r>
            <a:endParaRPr lang="en-US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9823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4DD73A7-5F03-47E1-89D7-144DDE0C29B7}"/>
              </a:ext>
            </a:extLst>
          </p:cNvPr>
          <p:cNvSpPr/>
          <p:nvPr/>
        </p:nvSpPr>
        <p:spPr>
          <a:xfrm>
            <a:off x="0" y="-1"/>
            <a:ext cx="12192000" cy="5586413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8BD6A-B443-4861-A337-F9F491488B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152" y="1138031"/>
            <a:ext cx="11627168" cy="3767931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Harold Winnie, </a:t>
            </a:r>
            <a:r>
              <a:rPr lang="en-US" sz="25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 Manager – Central Region</a:t>
            </a:r>
            <a:br>
              <a:rPr lang="en-US" sz="25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Molly McEvoy, </a:t>
            </a:r>
            <a:r>
              <a:rPr lang="en-US" sz="25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Environmental Protection Agency</a:t>
            </a:r>
          </a:p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Jon Wolfgram, </a:t>
            </a:r>
            <a:r>
              <a:rPr lang="en-US" sz="25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National Association of Pipeline Safety Representatives (NAPSR) </a:t>
            </a:r>
          </a:p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Steve </a:t>
            </a:r>
            <a:r>
              <a:rPr lang="en-US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Giambrone</a:t>
            </a:r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5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Louisiana State Pipeline Safety Program</a:t>
            </a:r>
          </a:p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Kevin Dooley, </a:t>
            </a:r>
            <a:r>
              <a:rPr lang="en-US" sz="25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U.S. Department of Energy</a:t>
            </a:r>
          </a:p>
          <a:p>
            <a:pPr marL="0" indent="0" algn="ctr">
              <a:buNone/>
            </a:pPr>
            <a:endParaRPr lang="en-US" sz="4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254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4DD73A7-5F03-47E1-89D7-144DDE0C29B7}"/>
              </a:ext>
            </a:extLst>
          </p:cNvPr>
          <p:cNvSpPr/>
          <p:nvPr/>
        </p:nvSpPr>
        <p:spPr>
          <a:xfrm>
            <a:off x="0" y="-1"/>
            <a:ext cx="12192000" cy="5586413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8BD6A-B443-4861-A337-F9F491488B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1512" y="1385188"/>
            <a:ext cx="10848975" cy="3767931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Open Comments/Questions</a:t>
            </a:r>
          </a:p>
          <a:p>
            <a:pPr marL="0" indent="0" algn="ctr">
              <a:buNone/>
            </a:pPr>
            <a:endParaRPr lang="en-US" sz="4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Moderator: Max Kieba, PHMSA</a:t>
            </a:r>
            <a:b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b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4060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4DD73A7-5F03-47E1-89D7-144DDE0C29B7}"/>
              </a:ext>
            </a:extLst>
          </p:cNvPr>
          <p:cNvSpPr/>
          <p:nvPr/>
        </p:nvSpPr>
        <p:spPr>
          <a:xfrm>
            <a:off x="0" y="-1"/>
            <a:ext cx="12192000" cy="5586413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8BD6A-B443-4861-A337-F9F491488B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1512" y="1450502"/>
            <a:ext cx="10848975" cy="3767931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Public Perspectives</a:t>
            </a:r>
          </a:p>
          <a:p>
            <a:pPr marL="0" indent="0" algn="ctr">
              <a:buNone/>
            </a:pPr>
            <a:endParaRPr lang="en-US" sz="4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Moderator: Mary McDaniel, PHMSA</a:t>
            </a:r>
          </a:p>
          <a:p>
            <a:pPr marL="0" indent="0" algn="ctr">
              <a:buNone/>
            </a:pPr>
            <a:b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8509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4DD73A7-5F03-47E1-89D7-144DDE0C29B7}"/>
              </a:ext>
            </a:extLst>
          </p:cNvPr>
          <p:cNvSpPr/>
          <p:nvPr/>
        </p:nvSpPr>
        <p:spPr>
          <a:xfrm>
            <a:off x="0" y="-1"/>
            <a:ext cx="12192000" cy="5586413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8BD6A-B443-4861-A337-F9F491488B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2472" y="909239"/>
            <a:ext cx="10995071" cy="3767931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Amanda McKay, </a:t>
            </a:r>
            <a:r>
              <a:rPr lang="en-US" sz="25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Pipeline Safety Trust (PST)</a:t>
            </a:r>
          </a:p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Steven </a:t>
            </a:r>
            <a:r>
              <a:rPr lang="en-US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Feit</a:t>
            </a:r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5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Center for International Environmental Law (CIEL)</a:t>
            </a:r>
            <a:br>
              <a:rPr lang="en-US" sz="25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Carolyn </a:t>
            </a:r>
            <a:r>
              <a:rPr lang="en-US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Raffensperger</a:t>
            </a:r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5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Science and Environmental Health Network</a:t>
            </a:r>
          </a:p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Cindy Hansen, </a:t>
            </a:r>
            <a:r>
              <a:rPr lang="en-US" sz="25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Landowner</a:t>
            </a:r>
          </a:p>
          <a:p>
            <a:pPr marL="0" indent="0" algn="ctr">
              <a:buNone/>
            </a:pPr>
            <a:b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10505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b2632813-42eb-4b90-8cc0-33edc634059a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D8F5812B41FC4CB94849778AFFA35D" ma:contentTypeVersion="13" ma:contentTypeDescription="Create a new document." ma:contentTypeScope="" ma:versionID="4f143564c98810e6ec44b5b5d28cd9f3">
  <xsd:schema xmlns:xsd="http://www.w3.org/2001/XMLSchema" xmlns:xs="http://www.w3.org/2001/XMLSchema" xmlns:p="http://schemas.microsoft.com/office/2006/metadata/properties" xmlns:ns3="3395c0bb-f108-4f5e-af35-a2c28758faf7" xmlns:ns4="b2632813-42eb-4b90-8cc0-33edc634059a" targetNamespace="http://schemas.microsoft.com/office/2006/metadata/properties" ma:root="true" ma:fieldsID="650748b8716000504be4d238dea5d744" ns3:_="" ns4:_="">
    <xsd:import namespace="3395c0bb-f108-4f5e-af35-a2c28758faf7"/>
    <xsd:import namespace="b2632813-42eb-4b90-8cc0-33edc634059a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LengthInSeconds" minOccurs="0"/>
                <xsd:element ref="ns4:_activity" minOccurs="0"/>
                <xsd:element ref="ns4:MediaServiceLocation" minOccurs="0"/>
                <xsd:element ref="ns4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95c0bb-f108-4f5e-af35-a2c28758faf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632813-42eb-4b90-8cc0-33edc634059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18" nillable="true" ma:displayName="_activity" ma:hidden="true" ma:internalName="_activity">
      <xsd:simpleType>
        <xsd:restriction base="dms:Note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63648C9-AFD9-4003-A796-15D18896759C}">
  <ds:schemaRefs>
    <ds:schemaRef ds:uri="http://schemas.microsoft.com/office/2006/metadata/properties"/>
    <ds:schemaRef ds:uri="http://www.w3.org/2000/xmlns/"/>
    <ds:schemaRef ds:uri="b2632813-42eb-4b90-8cc0-33edc634059a"/>
    <ds:schemaRef ds:uri="http://www.w3.org/2001/XMLSchema-instance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560B5AA-9BD5-463D-AD1F-5E9947DB6E9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78C117F-FD14-4CAF-AD48-77262D0E6938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3395c0bb-f108-4f5e-af35-a2c28758faf7"/>
    <ds:schemaRef ds:uri="b2632813-42eb-4b90-8cc0-33edc634059a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5928</TotalTime>
  <Words>992</Words>
  <Application>Microsoft Office PowerPoint</Application>
  <PresentationFormat>Widescreen</PresentationFormat>
  <Paragraphs>186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2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Broadus, Nysia CTR (PHMSA)</dc:creator>
  <cp:lastModifiedBy>Kieba, Max (PHMSA)</cp:lastModifiedBy>
  <cp:revision>5</cp:revision>
  <dcterms:created xsi:type="dcterms:W3CDTF">2021-03-15T13:00:51Z</dcterms:created>
  <dcterms:modified xsi:type="dcterms:W3CDTF">2023-06-12T20:25:54Z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0x010100C2D8F5812B41FC4CB94849778AFFA35D</vt:lpwstr>
  </property>
</Properties>
</file>