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3"/>
  </p:notesMasterIdLst>
  <p:sldIdLst>
    <p:sldId id="265" r:id="rId5"/>
    <p:sldId id="1838" r:id="rId6"/>
    <p:sldId id="2180" r:id="rId7"/>
    <p:sldId id="2214" r:id="rId8"/>
    <p:sldId id="1791" r:id="rId9"/>
    <p:sldId id="2215" r:id="rId10"/>
    <p:sldId id="2216" r:id="rId11"/>
    <p:sldId id="2217" r:id="rId12"/>
    <p:sldId id="1859" r:id="rId13"/>
    <p:sldId id="1797" r:id="rId14"/>
    <p:sldId id="2218" r:id="rId15"/>
    <p:sldId id="2225" r:id="rId16"/>
    <p:sldId id="2220" r:id="rId17"/>
    <p:sldId id="1860" r:id="rId18"/>
    <p:sldId id="2237" r:id="rId19"/>
    <p:sldId id="2236" r:id="rId20"/>
    <p:sldId id="2241" r:id="rId21"/>
    <p:sldId id="2229" r:id="rId22"/>
    <p:sldId id="2228" r:id="rId23"/>
    <p:sldId id="2243" r:id="rId24"/>
    <p:sldId id="1812" r:id="rId25"/>
    <p:sldId id="2251" r:id="rId26"/>
    <p:sldId id="2246" r:id="rId27"/>
    <p:sldId id="2252" r:id="rId28"/>
    <p:sldId id="2254" r:id="rId29"/>
    <p:sldId id="2247" r:id="rId30"/>
    <p:sldId id="2256" r:id="rId31"/>
    <p:sldId id="2257"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22E903-2DF9-0406-B62F-C18AAD0AE4B4}" name="Gale, John (PHMSA)" initials="G(" userId="S::john.gale@ad.dot.gov::cbad39c6-7276-4ec3-b054-b75dee2ec6f5" providerId="AD"/>
  <p188:author id="{367D3C19-6BE5-4C9B-C822-607CFA995DF5}" name="Nanney, Steve (PHMSA)" initials="N(" userId="S::steve.nanney@ad.dot.gov::df1d4c7c-3a85-4bb9-aa1d-f4d2b3b73376" providerId="AD"/>
  <p188:author id="{1DE4BE46-4BD0-6D6B-D01C-ECCC4D5D2372}" name="Palabrica, Sayler (PHMSA)" initials="PS(" userId="S::sayler.palabrica@ad.dot.gov::546d5174-892a-4a99-a480-b8b0c1290dec" providerId="AD"/>
  <p188:author id="{E0F9364C-336F-5301-AC28-95FCA0FCD388}" name="Lauren Williams" initials="LW" userId="S::lauren.williams@cycla.com::c3097bcd-a462-4e4a-abda-3d5458f55631" providerId="AD"/>
  <p188:author id="{E3401765-939D-69D1-D478-04390BF6A036}" name="Bodell, Clayton (PHMSA)" initials="BC(" userId="S::clayton.bodell@ad.dot.gov::d9df99c1-9237-4e2b-abb4-9afa5bd96fb9" providerId="AD"/>
  <p188:author id="{0EB7CF78-7E38-B3D4-0C0E-C8D9E88EB5E4}" name="Johnson, Mark (PHMSA)" initials="J(" userId="S::mark.johnson@ad.dot.gov::9c5edd11-4047-42fa-bf7f-d444cdb24dc6" providerId="AD"/>
  <p188:author id="{2B063684-FC3B-0B64-7CE6-B387A0390A79}" name="Seeley, Rodrick M. (PHMSA)" initials="S(" userId="S::rodrick.seeley@ad.dot.gov::5abd79fd-cf4e-45e3-b752-11af4b470931" providerId="AD"/>
  <p188:author id="{D3235684-605E-3B68-676B-3497648CBACE}" name="Setzer, Anna (PHMSA)" initials="SA(" userId="S::anna.setzer@ad.dot.gov::d315a429-e031-4867-8eaf-3dca60aaded4" providerId="AD"/>
  <p188:author id="{EB19A495-79D0-0B2F-398B-1C12118FC133}" name="Gale, John (PHMSA)" initials="GJ(" userId="S::JOHN.GALE@AD.DOT.GOV::cbad39c6-7276-4ec3-b054-b75dee2ec6f5" providerId="AD"/>
  <p188:author id="{13ECD2E1-C299-ED48-D7F2-730A1C6C0485}" name="Lauren Clegg" initials="LC" userId="Lauren Clegg"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alabrica, Sayler (PHMSA)" initials="PS(" lastIdx="1" clrIdx="0">
    <p:extLst>
      <p:ext uri="{19B8F6BF-5375-455C-9EA6-DF929625EA0E}">
        <p15:presenceInfo xmlns:p15="http://schemas.microsoft.com/office/powerpoint/2012/main" userId="S-1-5-21-982035342-1880134254-310265210-368020" providerId="AD"/>
      </p:ext>
    </p:extLst>
  </p:cmAuthor>
  <p:cmAuthor id="2" name="Gale, John (PHMSA)" initials="GJ(" lastIdx="5" clrIdx="1">
    <p:extLst>
      <p:ext uri="{19B8F6BF-5375-455C-9EA6-DF929625EA0E}">
        <p15:presenceInfo xmlns:p15="http://schemas.microsoft.com/office/powerpoint/2012/main" userId="S::JOHN.GALE@AD.DOT.GOV::cbad39c6-7276-4ec3-b054-b75dee2ec6f5" providerId="AD"/>
      </p:ext>
    </p:extLst>
  </p:cmAuthor>
  <p:cmAuthor id="3" name="Palabrica, Sayler (PHMSA)" initials="PS( [2]" lastIdx="19" clrIdx="2">
    <p:extLst>
      <p:ext uri="{19B8F6BF-5375-455C-9EA6-DF929625EA0E}">
        <p15:presenceInfo xmlns:p15="http://schemas.microsoft.com/office/powerpoint/2012/main" userId="S::sayler.palabrica@ad.dot.gov::546d5174-892a-4a99-a480-b8b0c1290dec" providerId="AD"/>
      </p:ext>
    </p:extLst>
  </p:cmAuthor>
  <p:cmAuthor id="4" name="Hainline, Joseph (PHMSA)" initials="HJ(" lastIdx="12" clrIdx="3">
    <p:extLst>
      <p:ext uri="{19B8F6BF-5375-455C-9EA6-DF929625EA0E}">
        <p15:presenceInfo xmlns:p15="http://schemas.microsoft.com/office/powerpoint/2012/main" userId="S-1-5-21-982035342-1880134254-310265210-574319" providerId="AD"/>
      </p:ext>
    </p:extLst>
  </p:cmAuthor>
  <p:cmAuthor id="5" name="Ross, Robert (PHMSA)" initials="RR(" lastIdx="15" clrIdx="4">
    <p:extLst>
      <p:ext uri="{19B8F6BF-5375-455C-9EA6-DF929625EA0E}">
        <p15:presenceInfo xmlns:p15="http://schemas.microsoft.com/office/powerpoint/2012/main" userId="S::robert.ross@ad.dot.gov::87a89699-5be1-43bb-b1fd-be6e3b7084a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254061"/>
    <a:srgbClr val="E46C0A"/>
    <a:srgbClr val="4A4A73"/>
    <a:srgbClr val="FF883C"/>
    <a:srgbClr val="E188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467" autoAdjust="0"/>
  </p:normalViewPr>
  <p:slideViewPr>
    <p:cSldViewPr snapToGrid="0">
      <p:cViewPr varScale="1">
        <p:scale>
          <a:sx n="152" d="100"/>
          <a:sy n="152" d="100"/>
        </p:scale>
        <p:origin x="2064" y="132"/>
      </p:cViewPr>
      <p:guideLst>
        <p:guide orient="horz" pos="2160"/>
        <p:guide pos="2880"/>
      </p:guideLst>
    </p:cSldViewPr>
  </p:slideViewPr>
  <p:notesTextViewPr>
    <p:cViewPr>
      <p:scale>
        <a:sx n="1" d="1"/>
        <a:sy n="1" d="1"/>
      </p:scale>
      <p:origin x="0" y="0"/>
    </p:cViewPr>
  </p:notesTextViewPr>
  <p:sorterViewPr>
    <p:cViewPr>
      <p:scale>
        <a:sx n="100" d="100"/>
        <a:sy n="100" d="100"/>
      </p:scale>
      <p:origin x="0" y="-202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E118DD-7B31-451F-9A2A-ED00723E921F}" type="datetimeFigureOut">
              <a:rPr lang="en-US" smtClean="0"/>
              <a:t>12/11/2023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A403F0-33A0-4C35-8908-B6FAC78CFEBF}" type="slidenum">
              <a:rPr lang="en-US" smtClean="0"/>
              <a:t>‹#›</a:t>
            </a:fld>
            <a:endParaRPr lang="en-US"/>
          </a:p>
        </p:txBody>
      </p:sp>
    </p:spTree>
    <p:extLst>
      <p:ext uri="{BB962C8B-B14F-4D97-AF65-F5344CB8AC3E}">
        <p14:creationId xmlns:p14="http://schemas.microsoft.com/office/powerpoint/2010/main" val="2026366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C0FB46-27C6-4112-AAD7-283A5620387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74674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C0FB46-27C6-4112-AAD7-283A5620387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819617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A403F0-33A0-4C35-8908-B6FAC78CFEBF}" type="slidenum">
              <a:rPr lang="en-US" smtClean="0"/>
              <a:t>15</a:t>
            </a:fld>
            <a:endParaRPr lang="en-US"/>
          </a:p>
        </p:txBody>
      </p:sp>
    </p:spTree>
    <p:extLst>
      <p:ext uri="{BB962C8B-B14F-4D97-AF65-F5344CB8AC3E}">
        <p14:creationId xmlns:p14="http://schemas.microsoft.com/office/powerpoint/2010/main" val="1281798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C0FB46-27C6-4112-AAD7-283A5620387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764397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C0FB46-27C6-4112-AAD7-283A5620387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202549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C0FB46-27C6-4112-AAD7-283A5620387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420782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C0FB46-27C6-4112-AAD7-283A5620387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982008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C0FB46-27C6-4112-AAD7-283A5620387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828221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anose="020B0604020202020204" pitchFamily="34" charset="0"/>
              <a:buNone/>
            </a:pP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C0FB46-27C6-4112-AAD7-283A5620387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041106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C0FB46-27C6-4112-AAD7-283A5620387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457845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EA403F0-33A0-4C35-8908-B6FAC78CFEBF}" type="slidenum">
              <a:rPr lang="en-US" smtClean="0"/>
              <a:t>24</a:t>
            </a:fld>
            <a:endParaRPr lang="en-US"/>
          </a:p>
        </p:txBody>
      </p:sp>
    </p:spTree>
    <p:extLst>
      <p:ext uri="{BB962C8B-B14F-4D97-AF65-F5344CB8AC3E}">
        <p14:creationId xmlns:p14="http://schemas.microsoft.com/office/powerpoint/2010/main" val="1930047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C0FB46-27C6-4112-AAD7-283A5620387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280702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C0FB46-27C6-4112-AAD7-283A5620387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218986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C0FB46-27C6-4112-AAD7-283A5620387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174898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C0FB46-27C6-4112-AAD7-283A5620387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32909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C0FB46-27C6-4112-AAD7-283A5620387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12890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C0FB46-27C6-4112-AAD7-283A5620387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08608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C0FB46-27C6-4112-AAD7-283A5620387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10838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C0FB46-27C6-4112-AAD7-283A5620387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68555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EA403F0-33A0-4C35-8908-B6FAC78CFEBF}" type="slidenum">
              <a:rPr lang="en-US" smtClean="0"/>
              <a:t>9</a:t>
            </a:fld>
            <a:endParaRPr lang="en-US"/>
          </a:p>
        </p:txBody>
      </p:sp>
    </p:spTree>
    <p:extLst>
      <p:ext uri="{BB962C8B-B14F-4D97-AF65-F5344CB8AC3E}">
        <p14:creationId xmlns:p14="http://schemas.microsoft.com/office/powerpoint/2010/main" val="119485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C0FB46-27C6-4112-AAD7-283A5620387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4315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pPr marL="0" indent="0">
              <a:buFont typeface="Arial" panose="020B0604020202020204" pitchFamily="34" charset="0"/>
              <a:buNone/>
            </a:pPr>
            <a:endParaRPr lang="en-US">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C0FB46-27C6-4112-AAD7-283A5620387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53889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C0FB46-27C6-4112-AAD7-283A5620387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482957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4802187"/>
            <a:ext cx="7772400" cy="628651"/>
          </a:xfrm>
          <a:noFill/>
        </p:spPr>
        <p:txBody>
          <a:bodyPr/>
          <a:lstStyle>
            <a:lvl1pPr>
              <a:defRPr sz="2600" b="1">
                <a:solidFill>
                  <a:srgbClr val="4A4A73"/>
                </a:solidFill>
              </a:defRPr>
            </a:lvl1pPr>
          </a:lstStyle>
          <a:p>
            <a:r>
              <a:rPr lang="en-US"/>
              <a:t>Presentation Template (Times New Roman Bold 26)</a:t>
            </a:r>
          </a:p>
        </p:txBody>
      </p:sp>
      <p:sp>
        <p:nvSpPr>
          <p:cNvPr id="3" name="Subtitle 2"/>
          <p:cNvSpPr>
            <a:spLocks noGrp="1"/>
          </p:cNvSpPr>
          <p:nvPr>
            <p:ph type="subTitle" idx="1" hasCustomPrompt="1"/>
          </p:nvPr>
        </p:nvSpPr>
        <p:spPr>
          <a:xfrm>
            <a:off x="1371600" y="5400677"/>
            <a:ext cx="6400800" cy="628650"/>
          </a:xfrm>
          <a:prstGeom prst="rect">
            <a:avLst/>
          </a:prstGeom>
        </p:spPr>
        <p:txBody>
          <a:bodyPr/>
          <a:lstStyle>
            <a:lvl1pPr marL="0" indent="0" algn="ctr">
              <a:buNone/>
              <a:defRPr sz="2400">
                <a:solidFill>
                  <a:srgbClr val="4A4A7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(TNR 24)</a:t>
            </a:r>
          </a:p>
        </p:txBody>
      </p:sp>
      <p:sp>
        <p:nvSpPr>
          <p:cNvPr id="4" name="Date Placeholder 3"/>
          <p:cNvSpPr>
            <a:spLocks noGrp="1"/>
          </p:cNvSpPr>
          <p:nvPr>
            <p:ph type="dt" sz="half" idx="10"/>
          </p:nvPr>
        </p:nvSpPr>
        <p:spPr/>
        <p:txBody>
          <a:bodyPr/>
          <a:lstStyle/>
          <a:p>
            <a:fld id="{D9D296C6-E0E5-4A5B-BF44-8A8E716A8695}" type="datetime1">
              <a:rPr lang="en-US" smtClean="0"/>
              <a:t>12/11/2023</a:t>
            </a:fld>
            <a:endParaRPr lang="en-US"/>
          </a:p>
        </p:txBody>
      </p:sp>
      <p:sp>
        <p:nvSpPr>
          <p:cNvPr id="5" name="Footer Placeholder 4"/>
          <p:cNvSpPr>
            <a:spLocks noGrp="1"/>
          </p:cNvSpPr>
          <p:nvPr>
            <p:ph type="ftr" sz="quarter" idx="11"/>
          </p:nvPr>
        </p:nvSpPr>
        <p:spPr/>
        <p:txBody>
          <a:bodyPr/>
          <a:lstStyle/>
          <a:p>
            <a:endParaRPr lang="en-US"/>
          </a:p>
        </p:txBody>
      </p:sp>
      <p:pic>
        <p:nvPicPr>
          <p:cNvPr id="7" name="Picture 6">
            <a:extLst>
              <a:ext uri="{FF2B5EF4-FFF2-40B4-BE49-F238E27FC236}">
                <a16:creationId xmlns:a16="http://schemas.microsoft.com/office/drawing/2014/main" id="{03765560-8294-4235-8377-77EC7264E5AD}"/>
              </a:ext>
            </a:extLst>
          </p:cNvPr>
          <p:cNvPicPr>
            <a:picLocks noChangeAspect="1"/>
          </p:cNvPicPr>
          <p:nvPr userDrawn="1"/>
        </p:nvPicPr>
        <p:blipFill rotWithShape="1">
          <a:blip r:embed="rId2"/>
          <a:srcRect t="8284" b="4166"/>
          <a:stretch/>
        </p:blipFill>
        <p:spPr>
          <a:xfrm>
            <a:off x="0" y="0"/>
            <a:ext cx="9144000" cy="4507186"/>
          </a:xfrm>
          <a:prstGeom prst="rect">
            <a:avLst/>
          </a:prstGeom>
        </p:spPr>
      </p:pic>
      <p:sp>
        <p:nvSpPr>
          <p:cNvPr id="10" name="Slide Number Placeholder 5">
            <a:extLst>
              <a:ext uri="{FF2B5EF4-FFF2-40B4-BE49-F238E27FC236}">
                <a16:creationId xmlns:a16="http://schemas.microsoft.com/office/drawing/2014/main" id="{219C9FA1-C9E4-561B-8CAA-1CA481FA3419}"/>
              </a:ext>
            </a:extLst>
          </p:cNvPr>
          <p:cNvSpPr>
            <a:spLocks noGrp="1"/>
          </p:cNvSpPr>
          <p:nvPr>
            <p:ph type="sldNum" sz="quarter" idx="4"/>
          </p:nvPr>
        </p:nvSpPr>
        <p:spPr>
          <a:xfrm>
            <a:off x="4305300" y="6045634"/>
            <a:ext cx="533400" cy="365125"/>
          </a:xfrm>
          <a:prstGeom prst="rect">
            <a:avLst/>
          </a:prstGeom>
        </p:spPr>
        <p:txBody>
          <a:bodyPr/>
          <a:lstStyle>
            <a:lvl1pPr algn="ctr">
              <a:defRPr sz="1600" b="0">
                <a:solidFill>
                  <a:schemeClr val="tx1"/>
                </a:solidFill>
                <a:latin typeface="Times New Roman" panose="02020603050405020304" pitchFamily="18" charset="0"/>
                <a:cs typeface="Times New Roman" panose="02020603050405020304" pitchFamily="18" charset="0"/>
              </a:defRPr>
            </a:lvl1pPr>
          </a:lstStyle>
          <a:p>
            <a:fld id="{BE4FB471-EBB4-4D81-9EA6-902E33AD37CE}" type="slidenum">
              <a:rPr lang="en-US" smtClean="0"/>
              <a:pPr/>
              <a:t>‹#›</a:t>
            </a:fld>
            <a:endParaRPr lang="en-US"/>
          </a:p>
        </p:txBody>
      </p:sp>
    </p:spTree>
    <p:extLst>
      <p:ext uri="{BB962C8B-B14F-4D97-AF65-F5344CB8AC3E}">
        <p14:creationId xmlns:p14="http://schemas.microsoft.com/office/powerpoint/2010/main" val="1452176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31DC414-395D-43DC-A0DC-6285BFB3FA5D}" type="datetime1">
              <a:rPr lang="en-US" smtClean="0"/>
              <a:t>12/11/2023</a:t>
            </a:fld>
            <a:endParaRPr lang="en-US"/>
          </a:p>
        </p:txBody>
      </p:sp>
      <p:sp>
        <p:nvSpPr>
          <p:cNvPr id="6" name="Footer Placeholder 5"/>
          <p:cNvSpPr>
            <a:spLocks noGrp="1"/>
          </p:cNvSpPr>
          <p:nvPr>
            <p:ph type="ftr" sz="quarter" idx="11"/>
          </p:nvPr>
        </p:nvSpPr>
        <p:spPr/>
        <p:txBody>
          <a:bodyPr/>
          <a:lstStyle/>
          <a:p>
            <a:endParaRPr lang="en-US"/>
          </a:p>
        </p:txBody>
      </p:sp>
      <p:sp>
        <p:nvSpPr>
          <p:cNvPr id="10" name="Slide Number Placeholder 5">
            <a:extLst>
              <a:ext uri="{FF2B5EF4-FFF2-40B4-BE49-F238E27FC236}">
                <a16:creationId xmlns:a16="http://schemas.microsoft.com/office/drawing/2014/main" id="{4855976D-9F47-A138-D5F8-E9D297804638}"/>
              </a:ext>
            </a:extLst>
          </p:cNvPr>
          <p:cNvSpPr>
            <a:spLocks noGrp="1"/>
          </p:cNvSpPr>
          <p:nvPr>
            <p:ph type="sldNum" sz="quarter" idx="4"/>
          </p:nvPr>
        </p:nvSpPr>
        <p:spPr>
          <a:xfrm>
            <a:off x="4305300" y="6045634"/>
            <a:ext cx="533400" cy="365125"/>
          </a:xfrm>
          <a:prstGeom prst="rect">
            <a:avLst/>
          </a:prstGeom>
        </p:spPr>
        <p:txBody>
          <a:bodyPr/>
          <a:lstStyle>
            <a:lvl1pPr algn="ctr">
              <a:defRPr sz="1600" b="0">
                <a:solidFill>
                  <a:schemeClr val="tx1"/>
                </a:solidFill>
                <a:latin typeface="Times New Roman" panose="02020603050405020304" pitchFamily="18" charset="0"/>
                <a:cs typeface="Times New Roman" panose="02020603050405020304" pitchFamily="18" charset="0"/>
              </a:defRPr>
            </a:lvl1pPr>
          </a:lstStyle>
          <a:p>
            <a:fld id="{BE4FB471-EBB4-4D81-9EA6-902E33AD37CE}" type="slidenum">
              <a:rPr lang="en-US" smtClean="0"/>
              <a:pPr/>
              <a:t>‹#›</a:t>
            </a:fld>
            <a:endParaRPr lang="en-US"/>
          </a:p>
        </p:txBody>
      </p:sp>
    </p:spTree>
    <p:extLst>
      <p:ext uri="{BB962C8B-B14F-4D97-AF65-F5344CB8AC3E}">
        <p14:creationId xmlns:p14="http://schemas.microsoft.com/office/powerpoint/2010/main" val="136240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96112"/>
          </a:xfrm>
        </p:spPr>
        <p:txBody>
          <a:bodyPr/>
          <a:lstStyle/>
          <a:p>
            <a:r>
              <a:rPr lang="en-US"/>
              <a:t>Click to edit Master title style</a:t>
            </a:r>
          </a:p>
        </p:txBody>
      </p:sp>
      <p:sp>
        <p:nvSpPr>
          <p:cNvPr id="3" name="Vertical Text Placeholder 2"/>
          <p:cNvSpPr>
            <a:spLocks noGrp="1"/>
          </p:cNvSpPr>
          <p:nvPr>
            <p:ph type="body" orient="vert" idx="1"/>
          </p:nvPr>
        </p:nvSpPr>
        <p:spPr>
          <a:xfrm>
            <a:off x="365760" y="1166018"/>
            <a:ext cx="8229600" cy="4525963"/>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C948B-0B24-4C79-BB2D-D50BE649C0E5}" type="datetime1">
              <a:rPr lang="en-US" smtClean="0"/>
              <a:t>12/11/2023</a:t>
            </a:fld>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a:extLst>
              <a:ext uri="{FF2B5EF4-FFF2-40B4-BE49-F238E27FC236}">
                <a16:creationId xmlns:a16="http://schemas.microsoft.com/office/drawing/2014/main" id="{04D2B7F1-E782-630A-151C-7BF0C6013650}"/>
              </a:ext>
            </a:extLst>
          </p:cNvPr>
          <p:cNvSpPr>
            <a:spLocks noGrp="1"/>
          </p:cNvSpPr>
          <p:nvPr>
            <p:ph type="sldNum" sz="quarter" idx="4"/>
          </p:nvPr>
        </p:nvSpPr>
        <p:spPr>
          <a:xfrm>
            <a:off x="4305300" y="6045634"/>
            <a:ext cx="533400" cy="365125"/>
          </a:xfrm>
          <a:prstGeom prst="rect">
            <a:avLst/>
          </a:prstGeom>
        </p:spPr>
        <p:txBody>
          <a:bodyPr/>
          <a:lstStyle>
            <a:lvl1pPr algn="ctr">
              <a:defRPr sz="1600" b="0">
                <a:solidFill>
                  <a:schemeClr val="tx1"/>
                </a:solidFill>
                <a:latin typeface="Times New Roman" panose="02020603050405020304" pitchFamily="18" charset="0"/>
                <a:cs typeface="Times New Roman" panose="02020603050405020304" pitchFamily="18" charset="0"/>
              </a:defRPr>
            </a:lvl1pPr>
          </a:lstStyle>
          <a:p>
            <a:fld id="{BE4FB471-EBB4-4D81-9EA6-902E33AD37CE}" type="slidenum">
              <a:rPr lang="en-US" smtClean="0"/>
              <a:pPr/>
              <a:t>‹#›</a:t>
            </a:fld>
            <a:endParaRPr lang="en-US"/>
          </a:p>
        </p:txBody>
      </p:sp>
    </p:spTree>
    <p:extLst>
      <p:ext uri="{BB962C8B-B14F-4D97-AF65-F5344CB8AC3E}">
        <p14:creationId xmlns:p14="http://schemas.microsoft.com/office/powerpoint/2010/main" val="14035055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08932D-0FD9-426D-A9A7-CB7F0C2E2372}" type="datetime1">
              <a:rPr lang="en-US" smtClean="0"/>
              <a:t>12/11/2023</a:t>
            </a:fld>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a:extLst>
              <a:ext uri="{FF2B5EF4-FFF2-40B4-BE49-F238E27FC236}">
                <a16:creationId xmlns:a16="http://schemas.microsoft.com/office/drawing/2014/main" id="{5E863788-19D3-7B38-70B8-DBE4D0D84DF5}"/>
              </a:ext>
            </a:extLst>
          </p:cNvPr>
          <p:cNvSpPr>
            <a:spLocks noGrp="1"/>
          </p:cNvSpPr>
          <p:nvPr>
            <p:ph type="sldNum" sz="quarter" idx="4"/>
          </p:nvPr>
        </p:nvSpPr>
        <p:spPr>
          <a:xfrm>
            <a:off x="4305300" y="6045634"/>
            <a:ext cx="533400" cy="365125"/>
          </a:xfrm>
          <a:prstGeom prst="rect">
            <a:avLst/>
          </a:prstGeom>
        </p:spPr>
        <p:txBody>
          <a:bodyPr/>
          <a:lstStyle>
            <a:lvl1pPr algn="ctr">
              <a:defRPr sz="1600" b="0">
                <a:solidFill>
                  <a:schemeClr val="tx1"/>
                </a:solidFill>
                <a:latin typeface="Times New Roman" panose="02020603050405020304" pitchFamily="18" charset="0"/>
                <a:cs typeface="Times New Roman" panose="02020603050405020304" pitchFamily="18" charset="0"/>
              </a:defRPr>
            </a:lvl1pPr>
          </a:lstStyle>
          <a:p>
            <a:fld id="{BE4FB471-EBB4-4D81-9EA6-902E33AD37CE}" type="slidenum">
              <a:rPr lang="en-US" smtClean="0"/>
              <a:pPr/>
              <a:t>‹#›</a:t>
            </a:fld>
            <a:endParaRPr lang="en-US"/>
          </a:p>
        </p:txBody>
      </p:sp>
    </p:spTree>
    <p:extLst>
      <p:ext uri="{BB962C8B-B14F-4D97-AF65-F5344CB8AC3E}">
        <p14:creationId xmlns:p14="http://schemas.microsoft.com/office/powerpoint/2010/main" val="25432295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ual Titl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defTabSz="914400" rtl="0" eaLnBrk="1" latinLnBrk="0" hangingPunct="1">
              <a:spcBef>
                <a:spcPct val="0"/>
              </a:spcBef>
              <a:buNone/>
              <a:defRPr lang="en-US" sz="3200" b="1" kern="1200" dirty="0">
                <a:solidFill>
                  <a:srgbClr val="000099"/>
                </a:solidFill>
                <a:latin typeface="+mj-lt"/>
                <a:ea typeface="+mj-ea"/>
                <a:cs typeface="+mj-cs"/>
              </a:defRPr>
            </a:lvl1pPr>
          </a:lstStyle>
          <a:p>
            <a:r>
              <a:rPr lang="en-US"/>
              <a:t>Click to edit Master title style</a:t>
            </a:r>
          </a:p>
        </p:txBody>
      </p:sp>
      <p:sp>
        <p:nvSpPr>
          <p:cNvPr id="3" name="Date Placeholder 2"/>
          <p:cNvSpPr>
            <a:spLocks noGrp="1"/>
          </p:cNvSpPr>
          <p:nvPr>
            <p:ph type="dt" sz="half" idx="10"/>
          </p:nvPr>
        </p:nvSpPr>
        <p:spPr/>
        <p:txBody>
          <a:bodyPr/>
          <a:lstStyle/>
          <a:p>
            <a:fld id="{C651CC4D-53F0-4C3C-A374-59875ACE35D3}" type="datetime1">
              <a:rPr lang="en-US" smtClean="0"/>
              <a:t>12/11/2023</a:t>
            </a:fld>
            <a:endParaRPr lang="en-US"/>
          </a:p>
        </p:txBody>
      </p:sp>
      <p:sp>
        <p:nvSpPr>
          <p:cNvPr id="4" name="Footer Placeholder 3"/>
          <p:cNvSpPr>
            <a:spLocks noGrp="1"/>
          </p:cNvSpPr>
          <p:nvPr>
            <p:ph type="ftr" sz="quarter" idx="11"/>
          </p:nvPr>
        </p:nvSpPr>
        <p:spPr/>
        <p:txBody>
          <a:bodyPr/>
          <a:lstStyle/>
          <a:p>
            <a:endParaRPr lang="en-US"/>
          </a:p>
        </p:txBody>
      </p:sp>
      <p:sp>
        <p:nvSpPr>
          <p:cNvPr id="9" name="Text Placeholder 8">
            <a:extLst>
              <a:ext uri="{FF2B5EF4-FFF2-40B4-BE49-F238E27FC236}">
                <a16:creationId xmlns:a16="http://schemas.microsoft.com/office/drawing/2014/main" id="{E16151D4-CB77-4CE0-B40F-B91249DE328A}"/>
              </a:ext>
            </a:extLst>
          </p:cNvPr>
          <p:cNvSpPr>
            <a:spLocks noGrp="1"/>
          </p:cNvSpPr>
          <p:nvPr>
            <p:ph type="body" sz="quarter" idx="13"/>
          </p:nvPr>
        </p:nvSpPr>
        <p:spPr>
          <a:xfrm>
            <a:off x="457199" y="1981200"/>
            <a:ext cx="8229601" cy="1752600"/>
          </a:xfrm>
          <a:prstGeom prst="rect">
            <a:avLst/>
          </a:prstGeom>
        </p:spPr>
        <p:txBody>
          <a:bodyPr anchor="ctr">
            <a:noAutofit/>
          </a:bodyPr>
          <a:lstStyle>
            <a:lvl1pPr marL="0" indent="0" algn="ctr">
              <a:buNone/>
              <a:defRPr lang="en-US" sz="3200" b="1" kern="1200" dirty="0" smtClean="0">
                <a:solidFill>
                  <a:srgbClr val="000099"/>
                </a:solidFill>
                <a:latin typeface="+mj-lt"/>
                <a:ea typeface="+mj-ea"/>
                <a:cs typeface="+mj-cs"/>
              </a:defRPr>
            </a:lvl1pPr>
            <a:lvl2pPr marL="457200" indent="0">
              <a:buNone/>
              <a:defRPr lang="en-US" sz="3200" b="1" kern="1200" dirty="0" smtClean="0">
                <a:solidFill>
                  <a:srgbClr val="000099"/>
                </a:solidFill>
                <a:latin typeface="+mj-lt"/>
                <a:ea typeface="+mj-ea"/>
                <a:cs typeface="+mj-cs"/>
              </a:defRPr>
            </a:lvl2pPr>
            <a:lvl3pPr marL="914400" indent="0">
              <a:buNone/>
              <a:defRPr lang="en-US" sz="3200" b="1" kern="1200" dirty="0" smtClean="0">
                <a:solidFill>
                  <a:srgbClr val="000099"/>
                </a:solidFill>
                <a:latin typeface="+mj-lt"/>
                <a:ea typeface="+mj-ea"/>
                <a:cs typeface="+mj-cs"/>
              </a:defRPr>
            </a:lvl3pPr>
            <a:lvl4pPr marL="1371600" indent="0">
              <a:buNone/>
              <a:defRPr lang="en-US" sz="3200" b="1" kern="1200" dirty="0" smtClean="0">
                <a:solidFill>
                  <a:srgbClr val="000099"/>
                </a:solidFill>
                <a:latin typeface="+mj-lt"/>
                <a:ea typeface="+mj-ea"/>
                <a:cs typeface="+mj-cs"/>
              </a:defRPr>
            </a:lvl4pPr>
            <a:lvl5pPr marL="1828800" indent="0">
              <a:buNone/>
              <a:defRPr lang="en-US" sz="3200" b="1" kern="1200" dirty="0">
                <a:solidFill>
                  <a:srgbClr val="000099"/>
                </a:solidFill>
                <a:latin typeface="+mj-lt"/>
                <a:ea typeface="+mj-ea"/>
                <a:cs typeface="+mj-cs"/>
              </a:defRPr>
            </a:lvl5pPr>
          </a:lstStyle>
          <a:p>
            <a:pPr lvl="0"/>
            <a:r>
              <a:rPr lang="en-US"/>
              <a:t>Click to edit Master text styles</a:t>
            </a:r>
          </a:p>
        </p:txBody>
      </p:sp>
      <p:sp>
        <p:nvSpPr>
          <p:cNvPr id="8" name="Slide Number Placeholder 5">
            <a:extLst>
              <a:ext uri="{FF2B5EF4-FFF2-40B4-BE49-F238E27FC236}">
                <a16:creationId xmlns:a16="http://schemas.microsoft.com/office/drawing/2014/main" id="{28421B7C-9835-A741-3B26-A5EDEBA0D571}"/>
              </a:ext>
            </a:extLst>
          </p:cNvPr>
          <p:cNvSpPr>
            <a:spLocks noGrp="1"/>
          </p:cNvSpPr>
          <p:nvPr>
            <p:ph type="sldNum" sz="quarter" idx="4"/>
          </p:nvPr>
        </p:nvSpPr>
        <p:spPr>
          <a:xfrm>
            <a:off x="4305300" y="6045634"/>
            <a:ext cx="533400" cy="365125"/>
          </a:xfrm>
          <a:prstGeom prst="rect">
            <a:avLst/>
          </a:prstGeom>
        </p:spPr>
        <p:txBody>
          <a:bodyPr/>
          <a:lstStyle>
            <a:lvl1pPr algn="ctr">
              <a:defRPr sz="1600" b="0">
                <a:solidFill>
                  <a:schemeClr val="tx1"/>
                </a:solidFill>
                <a:latin typeface="Times New Roman" panose="02020603050405020304" pitchFamily="18" charset="0"/>
                <a:cs typeface="Times New Roman" panose="02020603050405020304" pitchFamily="18" charset="0"/>
              </a:defRPr>
            </a:lvl1pPr>
          </a:lstStyle>
          <a:p>
            <a:fld id="{BE4FB471-EBB4-4D81-9EA6-902E33AD37CE}" type="slidenum">
              <a:rPr lang="en-US" smtClean="0"/>
              <a:pPr/>
              <a:t>‹#›</a:t>
            </a:fld>
            <a:endParaRPr lang="en-US"/>
          </a:p>
        </p:txBody>
      </p:sp>
    </p:spTree>
    <p:extLst>
      <p:ext uri="{BB962C8B-B14F-4D97-AF65-F5344CB8AC3E}">
        <p14:creationId xmlns:p14="http://schemas.microsoft.com/office/powerpoint/2010/main" val="560555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91540"/>
          </a:xfrm>
          <a:solidFill>
            <a:srgbClr val="E46C0A"/>
          </a:solidFill>
        </p:spPr>
        <p:txBody>
          <a:bodyPr/>
          <a:lstStyle/>
          <a:p>
            <a:r>
              <a:rPr lang="en-US"/>
              <a:t>Click to edit Master title style</a:t>
            </a:r>
          </a:p>
        </p:txBody>
      </p:sp>
      <p:sp>
        <p:nvSpPr>
          <p:cNvPr id="4" name="Date Placeholder 3"/>
          <p:cNvSpPr>
            <a:spLocks noGrp="1"/>
          </p:cNvSpPr>
          <p:nvPr>
            <p:ph type="dt" sz="half" idx="10"/>
          </p:nvPr>
        </p:nvSpPr>
        <p:spPr/>
        <p:txBody>
          <a:bodyPr/>
          <a:lstStyle/>
          <a:p>
            <a:fld id="{B45DEA3F-C195-4A93-B798-F0005D82382D}" type="datetime1">
              <a:rPr lang="en-US" smtClean="0"/>
              <a:t>12/11/2023</a:t>
            </a:fld>
            <a:endParaRPr lang="en-US"/>
          </a:p>
        </p:txBody>
      </p:sp>
      <p:sp>
        <p:nvSpPr>
          <p:cNvPr id="5" name="Footer Placeholder 4"/>
          <p:cNvSpPr>
            <a:spLocks noGrp="1"/>
          </p:cNvSpPr>
          <p:nvPr>
            <p:ph type="ftr" sz="quarter" idx="11"/>
          </p:nvPr>
        </p:nvSpPr>
        <p:spPr/>
        <p:txBody>
          <a:bodyPr/>
          <a:lstStyle/>
          <a:p>
            <a:endParaRPr lang="en-US"/>
          </a:p>
        </p:txBody>
      </p:sp>
      <p:sp>
        <p:nvSpPr>
          <p:cNvPr id="7" name="Content Placeholder 2">
            <a:extLst>
              <a:ext uri="{FF2B5EF4-FFF2-40B4-BE49-F238E27FC236}">
                <a16:creationId xmlns:a16="http://schemas.microsoft.com/office/drawing/2014/main" id="{32B692F5-65B5-8843-34E9-6FE57E6CE5E5}"/>
              </a:ext>
            </a:extLst>
          </p:cNvPr>
          <p:cNvSpPr>
            <a:spLocks noGrp="1"/>
          </p:cNvSpPr>
          <p:nvPr>
            <p:ph idx="1"/>
          </p:nvPr>
        </p:nvSpPr>
        <p:spPr>
          <a:xfrm>
            <a:off x="228599" y="1005840"/>
            <a:ext cx="8646459" cy="490318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D4201951-2E09-E82E-34B3-855F9CC63E99}"/>
              </a:ext>
            </a:extLst>
          </p:cNvPr>
          <p:cNvSpPr>
            <a:spLocks noGrp="1"/>
          </p:cNvSpPr>
          <p:nvPr>
            <p:ph type="sldNum" sz="quarter" idx="4"/>
          </p:nvPr>
        </p:nvSpPr>
        <p:spPr>
          <a:xfrm>
            <a:off x="4305300" y="6045634"/>
            <a:ext cx="533400" cy="365125"/>
          </a:xfrm>
          <a:prstGeom prst="rect">
            <a:avLst/>
          </a:prstGeom>
        </p:spPr>
        <p:txBody>
          <a:bodyPr/>
          <a:lstStyle>
            <a:lvl1pPr algn="ctr">
              <a:defRPr sz="1600" b="0">
                <a:solidFill>
                  <a:schemeClr val="tx1"/>
                </a:solidFill>
                <a:latin typeface="Times New Roman" panose="02020603050405020304" pitchFamily="18" charset="0"/>
                <a:cs typeface="Times New Roman" panose="02020603050405020304" pitchFamily="18" charset="0"/>
              </a:defRPr>
            </a:lvl1pPr>
          </a:lstStyle>
          <a:p>
            <a:fld id="{BE4FB471-EBB4-4D81-9EA6-902E33AD37CE}" type="slidenum">
              <a:rPr lang="en-US" smtClean="0"/>
              <a:pPr/>
              <a:t>‹#›</a:t>
            </a:fld>
            <a:endParaRPr lang="en-US"/>
          </a:p>
        </p:txBody>
      </p:sp>
    </p:spTree>
    <p:extLst>
      <p:ext uri="{BB962C8B-B14F-4D97-AF65-F5344CB8AC3E}">
        <p14:creationId xmlns:p14="http://schemas.microsoft.com/office/powerpoint/2010/main" val="207567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Slid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5210175"/>
          </a:xfrm>
          <a:solidFill>
            <a:srgbClr val="254061"/>
          </a:solidFill>
        </p:spPr>
        <p:txBody>
          <a:bodyPr anchor="ctr" anchorCtr="1"/>
          <a:lstStyle>
            <a:lvl1pPr algn="ctr">
              <a:defRPr sz="4000" b="1" cap="all"/>
            </a:lvl1pPr>
          </a:lstStyle>
          <a:p>
            <a:r>
              <a:rPr lang="en-US"/>
              <a:t>Click to edit Master title style</a:t>
            </a:r>
          </a:p>
        </p:txBody>
      </p:sp>
      <p:sp>
        <p:nvSpPr>
          <p:cNvPr id="3" name="Text Placeholder 2"/>
          <p:cNvSpPr>
            <a:spLocks noGrp="1"/>
          </p:cNvSpPr>
          <p:nvPr>
            <p:ph type="body" idx="1"/>
          </p:nvPr>
        </p:nvSpPr>
        <p:spPr>
          <a:xfrm>
            <a:off x="304800" y="5305425"/>
            <a:ext cx="7772400" cy="439738"/>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BF20115-D9E1-4FCE-9B64-4EACB1ABB07B}" type="datetime1">
              <a:rPr lang="en-US" smtClean="0"/>
              <a:t>12/11/2023</a:t>
            </a:fld>
            <a:endParaRPr lang="en-US"/>
          </a:p>
        </p:txBody>
      </p:sp>
      <p:sp>
        <p:nvSpPr>
          <p:cNvPr id="5" name="Footer Placeholder 4"/>
          <p:cNvSpPr>
            <a:spLocks noGrp="1"/>
          </p:cNvSpPr>
          <p:nvPr>
            <p:ph type="ftr" sz="quarter" idx="11"/>
          </p:nvPr>
        </p:nvSpPr>
        <p:spPr/>
        <p:txBody>
          <a:bodyPr/>
          <a:lstStyle/>
          <a:p>
            <a:endParaRPr lang="en-US"/>
          </a:p>
        </p:txBody>
      </p:sp>
      <p:sp>
        <p:nvSpPr>
          <p:cNvPr id="8" name="Slide Number Placeholder 5">
            <a:extLst>
              <a:ext uri="{FF2B5EF4-FFF2-40B4-BE49-F238E27FC236}">
                <a16:creationId xmlns:a16="http://schemas.microsoft.com/office/drawing/2014/main" id="{AC47F93B-8750-A1D4-979D-ABF120C2D11B}"/>
              </a:ext>
            </a:extLst>
          </p:cNvPr>
          <p:cNvSpPr>
            <a:spLocks noGrp="1"/>
          </p:cNvSpPr>
          <p:nvPr>
            <p:ph type="sldNum" sz="quarter" idx="4"/>
          </p:nvPr>
        </p:nvSpPr>
        <p:spPr>
          <a:xfrm>
            <a:off x="4305300" y="6045634"/>
            <a:ext cx="533400" cy="365125"/>
          </a:xfrm>
          <a:prstGeom prst="rect">
            <a:avLst/>
          </a:prstGeom>
        </p:spPr>
        <p:txBody>
          <a:bodyPr/>
          <a:lstStyle>
            <a:lvl1pPr algn="ctr">
              <a:defRPr sz="1600" b="0">
                <a:solidFill>
                  <a:schemeClr val="tx1"/>
                </a:solidFill>
                <a:latin typeface="Times New Roman" panose="02020603050405020304" pitchFamily="18" charset="0"/>
                <a:cs typeface="Times New Roman" panose="02020603050405020304" pitchFamily="18" charset="0"/>
              </a:defRPr>
            </a:lvl1pPr>
          </a:lstStyle>
          <a:p>
            <a:fld id="{BE4FB471-EBB4-4D81-9EA6-902E33AD37CE}" type="slidenum">
              <a:rPr lang="en-US" smtClean="0"/>
              <a:pPr/>
              <a:t>‹#›</a:t>
            </a:fld>
            <a:endParaRPr lang="en-US"/>
          </a:p>
        </p:txBody>
      </p:sp>
    </p:spTree>
    <p:extLst>
      <p:ext uri="{BB962C8B-B14F-4D97-AF65-F5344CB8AC3E}">
        <p14:creationId xmlns:p14="http://schemas.microsoft.com/office/powerpoint/2010/main" val="639886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b-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8B212-4A56-469C-B47D-7C8F0759A629}"/>
              </a:ext>
            </a:extLst>
          </p:cNvPr>
          <p:cNvSpPr>
            <a:spLocks noGrp="1"/>
          </p:cNvSpPr>
          <p:nvPr>
            <p:ph type="title"/>
          </p:nvPr>
        </p:nvSpPr>
        <p:spPr>
          <a:xfrm>
            <a:off x="0" y="1"/>
            <a:ext cx="9144000" cy="899160"/>
          </a:xfrm>
          <a:solidFill>
            <a:srgbClr val="254061"/>
          </a:solidFill>
        </p:spPr>
        <p:txBody>
          <a:bodyPr/>
          <a:lstStyle/>
          <a:p>
            <a:r>
              <a:rPr lang="en-US"/>
              <a:t>Click to edit Master title style</a:t>
            </a:r>
          </a:p>
        </p:txBody>
      </p:sp>
      <p:sp>
        <p:nvSpPr>
          <p:cNvPr id="3" name="Date Placeholder 2">
            <a:extLst>
              <a:ext uri="{FF2B5EF4-FFF2-40B4-BE49-F238E27FC236}">
                <a16:creationId xmlns:a16="http://schemas.microsoft.com/office/drawing/2014/main" id="{AF30ABD8-DC24-4626-9D21-A81972D05CC1}"/>
              </a:ext>
            </a:extLst>
          </p:cNvPr>
          <p:cNvSpPr>
            <a:spLocks noGrp="1"/>
          </p:cNvSpPr>
          <p:nvPr>
            <p:ph type="dt" sz="half" idx="10"/>
          </p:nvPr>
        </p:nvSpPr>
        <p:spPr/>
        <p:txBody>
          <a:bodyPr/>
          <a:lstStyle/>
          <a:p>
            <a:fld id="{B31622F5-A4D6-46B6-879F-81F57D107F90}" type="datetime1">
              <a:rPr lang="en-US" smtClean="0"/>
              <a:t>12/11/2023</a:t>
            </a:fld>
            <a:endParaRPr lang="en-US"/>
          </a:p>
        </p:txBody>
      </p:sp>
      <p:sp>
        <p:nvSpPr>
          <p:cNvPr id="4" name="Footer Placeholder 3">
            <a:extLst>
              <a:ext uri="{FF2B5EF4-FFF2-40B4-BE49-F238E27FC236}">
                <a16:creationId xmlns:a16="http://schemas.microsoft.com/office/drawing/2014/main" id="{BE3DEF84-E609-4D17-A9CC-E4C815BBD797}"/>
              </a:ext>
            </a:extLst>
          </p:cNvPr>
          <p:cNvSpPr>
            <a:spLocks noGrp="1"/>
          </p:cNvSpPr>
          <p:nvPr>
            <p:ph type="ftr" sz="quarter" idx="11"/>
          </p:nvPr>
        </p:nvSpPr>
        <p:spPr/>
        <p:txBody>
          <a:bodyPr/>
          <a:lstStyle/>
          <a:p>
            <a:endParaRPr lang="en-US"/>
          </a:p>
        </p:txBody>
      </p:sp>
      <p:sp>
        <p:nvSpPr>
          <p:cNvPr id="6" name="Content Placeholder 2">
            <a:extLst>
              <a:ext uri="{FF2B5EF4-FFF2-40B4-BE49-F238E27FC236}">
                <a16:creationId xmlns:a16="http://schemas.microsoft.com/office/drawing/2014/main" id="{BC964721-EB43-4B02-A1AA-599D41FF2488}"/>
              </a:ext>
            </a:extLst>
          </p:cNvPr>
          <p:cNvSpPr>
            <a:spLocks noGrp="1"/>
          </p:cNvSpPr>
          <p:nvPr>
            <p:ph idx="1"/>
          </p:nvPr>
        </p:nvSpPr>
        <p:spPr>
          <a:xfrm>
            <a:off x="228600" y="1005840"/>
            <a:ext cx="8532351" cy="489841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AC6E51EF-E537-B370-A8DA-0A583F14CA4A}"/>
              </a:ext>
            </a:extLst>
          </p:cNvPr>
          <p:cNvSpPr>
            <a:spLocks noGrp="1"/>
          </p:cNvSpPr>
          <p:nvPr>
            <p:ph type="sldNum" sz="quarter" idx="4"/>
          </p:nvPr>
        </p:nvSpPr>
        <p:spPr>
          <a:xfrm>
            <a:off x="4305300" y="6045634"/>
            <a:ext cx="533400" cy="365125"/>
          </a:xfrm>
          <a:prstGeom prst="rect">
            <a:avLst/>
          </a:prstGeom>
        </p:spPr>
        <p:txBody>
          <a:bodyPr/>
          <a:lstStyle>
            <a:lvl1pPr algn="ctr">
              <a:defRPr sz="1600" b="0">
                <a:solidFill>
                  <a:schemeClr val="tx1"/>
                </a:solidFill>
                <a:latin typeface="Times New Roman" panose="02020603050405020304" pitchFamily="18" charset="0"/>
                <a:cs typeface="Times New Roman" panose="02020603050405020304" pitchFamily="18" charset="0"/>
              </a:defRPr>
            </a:lvl1pPr>
          </a:lstStyle>
          <a:p>
            <a:fld id="{BE4FB471-EBB4-4D81-9EA6-902E33AD37CE}" type="slidenum">
              <a:rPr lang="en-US" smtClean="0"/>
              <a:pPr/>
              <a:t>‹#›</a:t>
            </a:fld>
            <a:endParaRPr lang="en-US"/>
          </a:p>
        </p:txBody>
      </p:sp>
    </p:spTree>
    <p:extLst>
      <p:ext uri="{BB962C8B-B14F-4D97-AF65-F5344CB8AC3E}">
        <p14:creationId xmlns:p14="http://schemas.microsoft.com/office/powerpoint/2010/main" val="3202941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06780"/>
          </a:xfrm>
          <a:solidFill>
            <a:srgbClr val="E46C0A"/>
          </a:solidFill>
        </p:spPr>
        <p:txBody>
          <a:bodyPr/>
          <a:lstStyle/>
          <a:p>
            <a:r>
              <a:rPr lang="en-US"/>
              <a:t>Click to edit Master title style</a:t>
            </a:r>
          </a:p>
        </p:txBody>
      </p:sp>
      <p:sp>
        <p:nvSpPr>
          <p:cNvPr id="3" name="Content Placeholder 2"/>
          <p:cNvSpPr>
            <a:spLocks noGrp="1"/>
          </p:cNvSpPr>
          <p:nvPr>
            <p:ph sz="half" idx="1"/>
          </p:nvPr>
        </p:nvSpPr>
        <p:spPr>
          <a:xfrm>
            <a:off x="457200" y="1152144"/>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52144"/>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7D7313-C30F-4CAF-A445-A7215030DB79}" type="datetime1">
              <a:rPr lang="en-US" smtClean="0"/>
              <a:t>12/11/2023</a:t>
            </a:fld>
            <a:endParaRPr lang="en-US"/>
          </a:p>
        </p:txBody>
      </p:sp>
      <p:sp>
        <p:nvSpPr>
          <p:cNvPr id="6" name="Footer Placeholder 5"/>
          <p:cNvSpPr>
            <a:spLocks noGrp="1"/>
          </p:cNvSpPr>
          <p:nvPr>
            <p:ph type="ftr" sz="quarter" idx="11"/>
          </p:nvPr>
        </p:nvSpPr>
        <p:spPr/>
        <p:txBody>
          <a:bodyPr/>
          <a:lstStyle/>
          <a:p>
            <a:endParaRPr lang="en-US"/>
          </a:p>
        </p:txBody>
      </p:sp>
      <p:sp>
        <p:nvSpPr>
          <p:cNvPr id="10" name="Slide Number Placeholder 5">
            <a:extLst>
              <a:ext uri="{FF2B5EF4-FFF2-40B4-BE49-F238E27FC236}">
                <a16:creationId xmlns:a16="http://schemas.microsoft.com/office/drawing/2014/main" id="{9AE44B5B-47A3-F97C-13F3-F8A66E14B517}"/>
              </a:ext>
            </a:extLst>
          </p:cNvPr>
          <p:cNvSpPr>
            <a:spLocks noGrp="1"/>
          </p:cNvSpPr>
          <p:nvPr>
            <p:ph type="sldNum" sz="quarter" idx="4"/>
          </p:nvPr>
        </p:nvSpPr>
        <p:spPr>
          <a:xfrm>
            <a:off x="4305300" y="6045634"/>
            <a:ext cx="533400" cy="365125"/>
          </a:xfrm>
          <a:prstGeom prst="rect">
            <a:avLst/>
          </a:prstGeom>
        </p:spPr>
        <p:txBody>
          <a:bodyPr/>
          <a:lstStyle>
            <a:lvl1pPr algn="ctr">
              <a:defRPr sz="1600" b="0">
                <a:solidFill>
                  <a:schemeClr val="tx1"/>
                </a:solidFill>
                <a:latin typeface="Times New Roman" panose="02020603050405020304" pitchFamily="18" charset="0"/>
                <a:cs typeface="Times New Roman" panose="02020603050405020304" pitchFamily="18" charset="0"/>
              </a:defRPr>
            </a:lvl1pPr>
          </a:lstStyle>
          <a:p>
            <a:fld id="{BE4FB471-EBB4-4D81-9EA6-902E33AD37CE}" type="slidenum">
              <a:rPr lang="en-US" smtClean="0"/>
              <a:pPr/>
              <a:t>‹#›</a:t>
            </a:fld>
            <a:endParaRPr lang="en-US"/>
          </a:p>
        </p:txBody>
      </p:sp>
    </p:spTree>
    <p:extLst>
      <p:ext uri="{BB962C8B-B14F-4D97-AF65-F5344CB8AC3E}">
        <p14:creationId xmlns:p14="http://schemas.microsoft.com/office/powerpoint/2010/main" val="4289493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22019"/>
          </a:xfrm>
          <a:solidFill>
            <a:srgbClr val="E46C0A"/>
          </a:solidFill>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2144"/>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867177"/>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2144"/>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1867177"/>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FA532E6-F15B-42E4-96E7-3B93298D839E}" type="datetime1">
              <a:rPr lang="en-US" smtClean="0"/>
              <a:t>12/11/2023</a:t>
            </a:fld>
            <a:endParaRPr lang="en-US"/>
          </a:p>
        </p:txBody>
      </p:sp>
      <p:sp>
        <p:nvSpPr>
          <p:cNvPr id="8" name="Footer Placeholder 7"/>
          <p:cNvSpPr>
            <a:spLocks noGrp="1"/>
          </p:cNvSpPr>
          <p:nvPr>
            <p:ph type="ftr" sz="quarter" idx="11"/>
          </p:nvPr>
        </p:nvSpPr>
        <p:spPr/>
        <p:txBody>
          <a:bodyPr/>
          <a:lstStyle/>
          <a:p>
            <a:endParaRPr lang="en-US"/>
          </a:p>
        </p:txBody>
      </p:sp>
      <p:sp>
        <p:nvSpPr>
          <p:cNvPr id="12" name="Slide Number Placeholder 5">
            <a:extLst>
              <a:ext uri="{FF2B5EF4-FFF2-40B4-BE49-F238E27FC236}">
                <a16:creationId xmlns:a16="http://schemas.microsoft.com/office/drawing/2014/main" id="{FA6F5ED6-F9BC-82AC-F7BC-5F1B38401320}"/>
              </a:ext>
            </a:extLst>
          </p:cNvPr>
          <p:cNvSpPr>
            <a:spLocks noGrp="1"/>
          </p:cNvSpPr>
          <p:nvPr>
            <p:ph type="sldNum" sz="quarter" idx="12"/>
          </p:nvPr>
        </p:nvSpPr>
        <p:spPr>
          <a:xfrm>
            <a:off x="4305300" y="6045634"/>
            <a:ext cx="533400" cy="365125"/>
          </a:xfrm>
          <a:prstGeom prst="rect">
            <a:avLst/>
          </a:prstGeom>
        </p:spPr>
        <p:txBody>
          <a:bodyPr/>
          <a:lstStyle>
            <a:lvl1pPr algn="ctr">
              <a:defRPr sz="1600" b="0">
                <a:solidFill>
                  <a:schemeClr val="tx1"/>
                </a:solidFill>
                <a:latin typeface="Times New Roman" panose="02020603050405020304" pitchFamily="18" charset="0"/>
                <a:cs typeface="Times New Roman" panose="02020603050405020304" pitchFamily="18" charset="0"/>
              </a:defRPr>
            </a:lvl1pPr>
          </a:lstStyle>
          <a:p>
            <a:fld id="{BE4FB471-EBB4-4D81-9EA6-902E33AD37CE}" type="slidenum">
              <a:rPr lang="en-US" smtClean="0"/>
              <a:pPr/>
              <a:t>‹#›</a:t>
            </a:fld>
            <a:endParaRPr lang="en-US"/>
          </a:p>
        </p:txBody>
      </p:sp>
    </p:spTree>
    <p:extLst>
      <p:ext uri="{BB962C8B-B14F-4D97-AF65-F5344CB8AC3E}">
        <p14:creationId xmlns:p14="http://schemas.microsoft.com/office/powerpoint/2010/main" val="1026796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96112"/>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274242FD-2C31-4971-9A10-D0674FDB2634}" type="datetime1">
              <a:rPr lang="en-US" smtClean="0"/>
              <a:t>12/11/2023</a:t>
            </a:fld>
            <a:endParaRPr lang="en-US"/>
          </a:p>
        </p:txBody>
      </p:sp>
      <p:sp>
        <p:nvSpPr>
          <p:cNvPr id="4" name="Footer Placeholder 3"/>
          <p:cNvSpPr>
            <a:spLocks noGrp="1"/>
          </p:cNvSpPr>
          <p:nvPr>
            <p:ph type="ftr" sz="quarter" idx="11"/>
          </p:nvPr>
        </p:nvSpPr>
        <p:spPr/>
        <p:txBody>
          <a:bodyPr/>
          <a:lstStyle/>
          <a:p>
            <a:endParaRPr lang="en-US"/>
          </a:p>
        </p:txBody>
      </p:sp>
      <p:sp>
        <p:nvSpPr>
          <p:cNvPr id="8" name="Slide Number Placeholder 5">
            <a:extLst>
              <a:ext uri="{FF2B5EF4-FFF2-40B4-BE49-F238E27FC236}">
                <a16:creationId xmlns:a16="http://schemas.microsoft.com/office/drawing/2014/main" id="{58B3BAD4-42EC-0EC9-D3D6-9DE3598D2A57}"/>
              </a:ext>
            </a:extLst>
          </p:cNvPr>
          <p:cNvSpPr>
            <a:spLocks noGrp="1"/>
          </p:cNvSpPr>
          <p:nvPr>
            <p:ph type="sldNum" sz="quarter" idx="4"/>
          </p:nvPr>
        </p:nvSpPr>
        <p:spPr>
          <a:xfrm>
            <a:off x="4305300" y="6045634"/>
            <a:ext cx="533400" cy="365125"/>
          </a:xfrm>
          <a:prstGeom prst="rect">
            <a:avLst/>
          </a:prstGeom>
        </p:spPr>
        <p:txBody>
          <a:bodyPr/>
          <a:lstStyle>
            <a:lvl1pPr algn="ctr">
              <a:defRPr sz="1600" b="0">
                <a:solidFill>
                  <a:schemeClr val="tx1"/>
                </a:solidFill>
                <a:latin typeface="Times New Roman" panose="02020603050405020304" pitchFamily="18" charset="0"/>
                <a:cs typeface="Times New Roman" panose="02020603050405020304" pitchFamily="18" charset="0"/>
              </a:defRPr>
            </a:lvl1pPr>
          </a:lstStyle>
          <a:p>
            <a:fld id="{BE4FB471-EBB4-4D81-9EA6-902E33AD37CE}" type="slidenum">
              <a:rPr lang="en-US" smtClean="0"/>
              <a:pPr/>
              <a:t>‹#›</a:t>
            </a:fld>
            <a:endParaRPr lang="en-US"/>
          </a:p>
        </p:txBody>
      </p:sp>
    </p:spTree>
    <p:extLst>
      <p:ext uri="{BB962C8B-B14F-4D97-AF65-F5344CB8AC3E}">
        <p14:creationId xmlns:p14="http://schemas.microsoft.com/office/powerpoint/2010/main" val="2253804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6C64D0-31E0-4EDF-9DF9-A58FD2B2C465}" type="datetime1">
              <a:rPr lang="en-US" smtClean="0"/>
              <a:t>12/11/2023</a:t>
            </a:fld>
            <a:endParaRPr lang="en-US"/>
          </a:p>
        </p:txBody>
      </p:sp>
      <p:sp>
        <p:nvSpPr>
          <p:cNvPr id="3" name="Footer Placeholder 2"/>
          <p:cNvSpPr>
            <a:spLocks noGrp="1"/>
          </p:cNvSpPr>
          <p:nvPr>
            <p:ph type="ftr" sz="quarter" idx="11"/>
          </p:nvPr>
        </p:nvSpPr>
        <p:spPr/>
        <p:txBody>
          <a:bodyPr/>
          <a:lstStyle/>
          <a:p>
            <a:endParaRPr lang="en-US"/>
          </a:p>
        </p:txBody>
      </p:sp>
      <p:sp>
        <p:nvSpPr>
          <p:cNvPr id="7" name="Slide Number Placeholder 5">
            <a:extLst>
              <a:ext uri="{FF2B5EF4-FFF2-40B4-BE49-F238E27FC236}">
                <a16:creationId xmlns:a16="http://schemas.microsoft.com/office/drawing/2014/main" id="{6D3AA545-4B69-E8F4-6580-76E9FC74503D}"/>
              </a:ext>
            </a:extLst>
          </p:cNvPr>
          <p:cNvSpPr>
            <a:spLocks noGrp="1"/>
          </p:cNvSpPr>
          <p:nvPr>
            <p:ph type="sldNum" sz="quarter" idx="4"/>
          </p:nvPr>
        </p:nvSpPr>
        <p:spPr>
          <a:xfrm>
            <a:off x="4305300" y="6045634"/>
            <a:ext cx="533400" cy="365125"/>
          </a:xfrm>
          <a:prstGeom prst="rect">
            <a:avLst/>
          </a:prstGeom>
        </p:spPr>
        <p:txBody>
          <a:bodyPr/>
          <a:lstStyle>
            <a:lvl1pPr algn="ctr">
              <a:defRPr sz="1600" b="0">
                <a:solidFill>
                  <a:schemeClr val="tx1"/>
                </a:solidFill>
                <a:latin typeface="Times New Roman" panose="02020603050405020304" pitchFamily="18" charset="0"/>
                <a:cs typeface="Times New Roman" panose="02020603050405020304" pitchFamily="18" charset="0"/>
              </a:defRPr>
            </a:lvl1pPr>
          </a:lstStyle>
          <a:p>
            <a:fld id="{BE4FB471-EBB4-4D81-9EA6-902E33AD37CE}" type="slidenum">
              <a:rPr lang="en-US" smtClean="0"/>
              <a:pPr/>
              <a:t>‹#›</a:t>
            </a:fld>
            <a:endParaRPr lang="en-US"/>
          </a:p>
        </p:txBody>
      </p:sp>
    </p:spTree>
    <p:extLst>
      <p:ext uri="{BB962C8B-B14F-4D97-AF65-F5344CB8AC3E}">
        <p14:creationId xmlns:p14="http://schemas.microsoft.com/office/powerpoint/2010/main" val="2528787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7142E70-AEDE-43A3-8E47-762717E2FBD7}" type="datetime1">
              <a:rPr lang="en-US" smtClean="0"/>
              <a:t>12/11/2023</a:t>
            </a:fld>
            <a:endParaRPr lang="en-US"/>
          </a:p>
        </p:txBody>
      </p:sp>
      <p:sp>
        <p:nvSpPr>
          <p:cNvPr id="6" name="Footer Placeholder 5"/>
          <p:cNvSpPr>
            <a:spLocks noGrp="1"/>
          </p:cNvSpPr>
          <p:nvPr>
            <p:ph type="ftr" sz="quarter" idx="11"/>
          </p:nvPr>
        </p:nvSpPr>
        <p:spPr/>
        <p:txBody>
          <a:bodyPr/>
          <a:lstStyle/>
          <a:p>
            <a:endParaRPr lang="en-US"/>
          </a:p>
        </p:txBody>
      </p:sp>
      <p:sp>
        <p:nvSpPr>
          <p:cNvPr id="10" name="Slide Number Placeholder 5">
            <a:extLst>
              <a:ext uri="{FF2B5EF4-FFF2-40B4-BE49-F238E27FC236}">
                <a16:creationId xmlns:a16="http://schemas.microsoft.com/office/drawing/2014/main" id="{D7632D2B-2370-9B0F-98EA-B34122D8D5E7}"/>
              </a:ext>
            </a:extLst>
          </p:cNvPr>
          <p:cNvSpPr>
            <a:spLocks noGrp="1"/>
          </p:cNvSpPr>
          <p:nvPr>
            <p:ph type="sldNum" sz="quarter" idx="4"/>
          </p:nvPr>
        </p:nvSpPr>
        <p:spPr>
          <a:xfrm>
            <a:off x="4305300" y="6045634"/>
            <a:ext cx="533400" cy="365125"/>
          </a:xfrm>
          <a:prstGeom prst="rect">
            <a:avLst/>
          </a:prstGeom>
        </p:spPr>
        <p:txBody>
          <a:bodyPr/>
          <a:lstStyle>
            <a:lvl1pPr algn="ctr">
              <a:defRPr sz="1600" b="0">
                <a:solidFill>
                  <a:schemeClr val="tx1"/>
                </a:solidFill>
                <a:latin typeface="Times New Roman" panose="02020603050405020304" pitchFamily="18" charset="0"/>
                <a:cs typeface="Times New Roman" panose="02020603050405020304" pitchFamily="18" charset="0"/>
              </a:defRPr>
            </a:lvl1pPr>
          </a:lstStyle>
          <a:p>
            <a:fld id="{BE4FB471-EBB4-4D81-9EA6-902E33AD37CE}" type="slidenum">
              <a:rPr lang="en-US" smtClean="0"/>
              <a:pPr/>
              <a:t>‹#›</a:t>
            </a:fld>
            <a:endParaRPr lang="en-US"/>
          </a:p>
        </p:txBody>
      </p:sp>
    </p:spTree>
    <p:extLst>
      <p:ext uri="{BB962C8B-B14F-4D97-AF65-F5344CB8AC3E}">
        <p14:creationId xmlns:p14="http://schemas.microsoft.com/office/powerpoint/2010/main" val="130241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896112"/>
          </a:xfrm>
          <a:prstGeom prst="rect">
            <a:avLst/>
          </a:prstGeom>
          <a:solidFill>
            <a:srgbClr val="E46C0A"/>
          </a:solidFill>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599" y="1005840"/>
            <a:ext cx="8623407" cy="492623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40C0C6-EECE-4931-B255-3032D9D7B193}" type="datetime1">
              <a:rPr lang="en-US" smtClean="0"/>
              <a:t>12/11/2023</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0" name="Slide Number Placeholder 5">
            <a:extLst>
              <a:ext uri="{FF2B5EF4-FFF2-40B4-BE49-F238E27FC236}">
                <a16:creationId xmlns:a16="http://schemas.microsoft.com/office/drawing/2014/main" id="{B932B41C-D10F-DF5C-CCA5-08A9D82739AF}"/>
              </a:ext>
            </a:extLst>
          </p:cNvPr>
          <p:cNvSpPr>
            <a:spLocks noGrp="1"/>
          </p:cNvSpPr>
          <p:nvPr>
            <p:ph type="sldNum" sz="quarter" idx="4"/>
          </p:nvPr>
        </p:nvSpPr>
        <p:spPr>
          <a:xfrm>
            <a:off x="4305300" y="6045634"/>
            <a:ext cx="533400" cy="365125"/>
          </a:xfrm>
          <a:prstGeom prst="rect">
            <a:avLst/>
          </a:prstGeom>
        </p:spPr>
        <p:txBody>
          <a:bodyPr/>
          <a:lstStyle>
            <a:lvl1pPr algn="ctr">
              <a:defRPr sz="1600" b="0">
                <a:solidFill>
                  <a:schemeClr val="tx1"/>
                </a:solidFill>
                <a:latin typeface="Times New Roman" panose="02020603050405020304" pitchFamily="18" charset="0"/>
                <a:cs typeface="Times New Roman" panose="02020603050405020304" pitchFamily="18" charset="0"/>
              </a:defRPr>
            </a:lvl1pPr>
          </a:lstStyle>
          <a:p>
            <a:fld id="{BE4FB471-EBB4-4D81-9EA6-902E33AD37CE}" type="slidenum">
              <a:rPr lang="en-US" smtClean="0"/>
              <a:pPr/>
              <a:t>‹#›</a:t>
            </a:fld>
            <a:endParaRPr lang="en-US"/>
          </a:p>
        </p:txBody>
      </p:sp>
    </p:spTree>
    <p:extLst>
      <p:ext uri="{BB962C8B-B14F-4D97-AF65-F5344CB8AC3E}">
        <p14:creationId xmlns:p14="http://schemas.microsoft.com/office/powerpoint/2010/main" val="3839031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2"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3" r:id="rId13"/>
  </p:sldLayoutIdLst>
  <p:hf hdr="0" ftr="0" dt="0"/>
  <p:txStyles>
    <p:titleStyle>
      <a:lvl1pPr algn="ctr" defTabSz="914400" rtl="0" eaLnBrk="1" latinLnBrk="0" hangingPunct="1">
        <a:spcBef>
          <a:spcPct val="0"/>
        </a:spcBef>
        <a:buNone/>
        <a:defRPr sz="4000" kern="1200">
          <a:solidFill>
            <a:schemeClr val="bg1"/>
          </a:solidFill>
          <a:latin typeface="Times New Roman" panose="02020603050405020304" pitchFamily="18" charset="0"/>
          <a:ea typeface="+mj-ea"/>
          <a:cs typeface="Times New Roman" panose="02020603050405020304" pitchFamily="18" charset="0"/>
        </a:defRPr>
      </a:lvl1pPr>
    </p:titleStyle>
    <p:bodyStyle>
      <a:lvl1pPr marL="342900" indent="-342900" algn="l" defTabSz="914400" rtl="0" eaLnBrk="1" latinLnBrk="0" hangingPunct="1">
        <a:spcBef>
          <a:spcPct val="20000"/>
        </a:spcBef>
        <a:buClrTx/>
        <a:buFont typeface="Wingdings" panose="05000000000000000000" pitchFamily="2" charset="2"/>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ClrTx/>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ClrTx/>
        <a:buFont typeface="Wingdings" panose="05000000000000000000" pitchFamily="2" charset="2"/>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ClrTx/>
        <a:buFont typeface="Wingdings" panose="05000000000000000000" pitchFamily="2" charset="2"/>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ClrTx/>
        <a:buFont typeface="Wingdings" panose="05000000000000000000" pitchFamily="2" charset="2"/>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848472"/>
            <a:ext cx="9144000" cy="795567"/>
          </a:xfrm>
        </p:spPr>
        <p:txBody>
          <a:bodyPr>
            <a:normAutofit fontScale="90000"/>
          </a:bodyPr>
          <a:lstStyle/>
          <a:p>
            <a:r>
              <a:rPr lang="en-US" dirty="0">
                <a:latin typeface="Times New Roman"/>
                <a:cs typeface="Times New Roman"/>
              </a:rPr>
              <a:t>Vote Slides: Topics 1-4</a:t>
            </a:r>
            <a:br>
              <a:rPr lang="en-US" dirty="0">
                <a:latin typeface="Times New Roman"/>
                <a:cs typeface="Times New Roman"/>
              </a:rPr>
            </a:br>
            <a:r>
              <a:rPr lang="en-US" dirty="0">
                <a:latin typeface="Times New Roman"/>
                <a:cs typeface="Times New Roman"/>
              </a:rPr>
              <a:t>Pipeline Safety: Gas Pipeline Leak Detection and Repair NPRM</a:t>
            </a:r>
            <a:br>
              <a:rPr lang="en-US" dirty="0">
                <a:latin typeface="Times New Roman"/>
                <a:cs typeface="Times New Roman"/>
              </a:rPr>
            </a:br>
            <a:endParaRPr lang="en-US" sz="2000" b="0" dirty="0">
              <a:latin typeface="Times New Roman"/>
              <a:cs typeface="Times New Roman"/>
            </a:endParaRPr>
          </a:p>
        </p:txBody>
      </p:sp>
      <p:pic>
        <p:nvPicPr>
          <p:cNvPr id="5" name="Picture 2">
            <a:extLst>
              <a:ext uri="{FF2B5EF4-FFF2-40B4-BE49-F238E27FC236}">
                <a16:creationId xmlns:a16="http://schemas.microsoft.com/office/drawing/2014/main" id="{CD37C6A0-1139-4040-A959-80B9A96488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53670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C4D6EA2-AE04-4938-B572-C487635C9FF3}"/>
              </a:ext>
            </a:extLst>
          </p:cNvPr>
          <p:cNvSpPr txBox="1"/>
          <p:nvPr/>
        </p:nvSpPr>
        <p:spPr>
          <a:xfrm>
            <a:off x="5903649" y="4544397"/>
            <a:ext cx="3325862" cy="307777"/>
          </a:xfrm>
          <a:prstGeom prst="rect">
            <a:avLst/>
          </a:prstGeom>
          <a:ln/>
        </p:spPr>
        <p:txBody>
          <a:bodyPr vert="horz" wrap="square" lIns="91440" tIns="45720" rIns="91440" bIns="45720" rtlCol="0" anchor="ctr">
            <a:spAutoFit/>
          </a:bodyPr>
          <a:lstStyle/>
          <a:p>
            <a:pPr algn="ctr"/>
            <a:r>
              <a:rPr lang="en-US" sz="1400">
                <a:solidFill>
                  <a:schemeClr val="bg1">
                    <a:lumMod val="65000"/>
                  </a:schemeClr>
                </a:solidFill>
                <a:effectLst/>
                <a:latin typeface="Garamond" panose="02020404030301010803" pitchFamily="18" charset="0"/>
              </a:rPr>
              <a:t>NASA/JPL-Caltech/University of Michigan</a:t>
            </a:r>
            <a:endParaRPr lang="en-US" sz="1400">
              <a:solidFill>
                <a:schemeClr val="bg1">
                  <a:lumMod val="65000"/>
                </a:schemeClr>
              </a:solidFill>
              <a:latin typeface="Garamond" panose="02020404030301010803" pitchFamily="18" charset="0"/>
            </a:endParaRPr>
          </a:p>
        </p:txBody>
      </p:sp>
      <p:sp>
        <p:nvSpPr>
          <p:cNvPr id="9" name="Slide Number Placeholder 8">
            <a:extLst>
              <a:ext uri="{FF2B5EF4-FFF2-40B4-BE49-F238E27FC236}">
                <a16:creationId xmlns:a16="http://schemas.microsoft.com/office/drawing/2014/main" id="{5AA8EDB5-E069-D591-6BB5-0897A8E6E55E}"/>
              </a:ext>
            </a:extLst>
          </p:cNvPr>
          <p:cNvSpPr>
            <a:spLocks noGrp="1"/>
          </p:cNvSpPr>
          <p:nvPr>
            <p:ph type="sldNum" sz="quarter" idx="4"/>
          </p:nvPr>
        </p:nvSpPr>
        <p:spPr/>
        <p:txBody>
          <a:bodyPr/>
          <a:lstStyle/>
          <a:p>
            <a:fld id="{BE4FB471-EBB4-4D81-9EA6-902E33AD37CE}" type="slidenum">
              <a:rPr lang="en-US" smtClean="0"/>
              <a:pPr/>
              <a:t>1</a:t>
            </a:fld>
            <a:endParaRPr lang="en-US"/>
          </a:p>
        </p:txBody>
      </p:sp>
      <p:sp>
        <p:nvSpPr>
          <p:cNvPr id="3" name="Title 1">
            <a:extLst>
              <a:ext uri="{FF2B5EF4-FFF2-40B4-BE49-F238E27FC236}">
                <a16:creationId xmlns:a16="http://schemas.microsoft.com/office/drawing/2014/main" id="{19775D46-A768-D8E5-DA75-412BB6B51587}"/>
              </a:ext>
            </a:extLst>
          </p:cNvPr>
          <p:cNvSpPr txBox="1">
            <a:spLocks/>
          </p:cNvSpPr>
          <p:nvPr/>
        </p:nvSpPr>
        <p:spPr>
          <a:xfrm>
            <a:off x="0" y="5551846"/>
            <a:ext cx="9144000" cy="454780"/>
          </a:xfrm>
          <a:prstGeom prst="rect">
            <a:avLst/>
          </a:prstGeom>
          <a:noFill/>
        </p:spPr>
        <p:txBody>
          <a:bodyPr vert="horz" lIns="91440" tIns="45720" rIns="91440" bIns="45720" rtlCol="0" anchor="ctr">
            <a:normAutofit fontScale="67500" lnSpcReduction="20000"/>
          </a:bodyPr>
          <a:lstStyle>
            <a:lvl1pPr algn="ctr" defTabSz="914400" rtl="0" eaLnBrk="1" latinLnBrk="0" hangingPunct="1">
              <a:spcBef>
                <a:spcPct val="0"/>
              </a:spcBef>
              <a:buNone/>
              <a:defRPr sz="2600" b="1" kern="1200">
                <a:solidFill>
                  <a:srgbClr val="4A4A73"/>
                </a:solidFill>
                <a:latin typeface="Times New Roman" panose="02020603050405020304" pitchFamily="18" charset="0"/>
                <a:ea typeface="+mj-ea"/>
                <a:cs typeface="Times New Roman" panose="02020603050405020304" pitchFamily="18" charset="0"/>
              </a:defRPr>
            </a:lvl1pPr>
          </a:lstStyle>
          <a:p>
            <a:r>
              <a:rPr lang="en-US" sz="2000" b="0" dirty="0"/>
              <a:t>Gas Pipeline Advisory Meeting during the Week of </a:t>
            </a:r>
            <a:r>
              <a:rPr lang="en-US" sz="2000" b="0" dirty="0">
                <a:latin typeface="Times New Roman"/>
                <a:cs typeface="Times New Roman"/>
              </a:rPr>
              <a:t>November 26, 2023</a:t>
            </a:r>
          </a:p>
          <a:p>
            <a:r>
              <a:rPr lang="en-US" sz="2000" b="0" dirty="0">
                <a:latin typeface="Times New Roman"/>
                <a:cs typeface="Times New Roman"/>
              </a:rPr>
              <a:t>RIN 2137-AF51 // PHMSA-2023-0061</a:t>
            </a:r>
          </a:p>
        </p:txBody>
      </p:sp>
    </p:spTree>
    <p:extLst>
      <p:ext uri="{BB962C8B-B14F-4D97-AF65-F5344CB8AC3E}">
        <p14:creationId xmlns:p14="http://schemas.microsoft.com/office/powerpoint/2010/main" val="1030294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0D834E-F7BA-49BE-BD58-15363C4A94F4}"/>
              </a:ext>
            </a:extLst>
          </p:cNvPr>
          <p:cNvSpPr>
            <a:spLocks noGrp="1"/>
          </p:cNvSpPr>
          <p:nvPr>
            <p:ph idx="4294967295"/>
          </p:nvPr>
        </p:nvSpPr>
        <p:spPr>
          <a:xfrm>
            <a:off x="609600" y="1092672"/>
            <a:ext cx="7924800" cy="4890565"/>
          </a:xfrm>
          <a:prstGeom prst="rect">
            <a:avLst/>
          </a:prstGeom>
          <a:noFill/>
          <a:ln>
            <a:noFill/>
          </a:ln>
        </p:spPr>
        <p:txBody>
          <a:bodyPr anchor="t" anchorCtr="0">
            <a:normAutofit/>
          </a:bodyPr>
          <a:lstStyle/>
          <a:p>
            <a:pPr marL="0" indent="0" algn="ctr">
              <a:buNone/>
            </a:pPr>
            <a:r>
              <a:rPr lang="en-US" sz="2600" b="1">
                <a:latin typeface="Times New Roman"/>
                <a:cs typeface="Times New Roman"/>
              </a:rPr>
              <a:t>Committee Voting Slide</a:t>
            </a:r>
          </a:p>
          <a:p>
            <a:pPr marL="0" indent="0">
              <a:buNone/>
            </a:pPr>
            <a:r>
              <a:rPr lang="en-US" sz="2000">
                <a:latin typeface="Times New Roman"/>
                <a:cs typeface="Times New Roman"/>
              </a:rPr>
              <a:t>The proposed rule, as published in the Federal Register and as supported by the Preliminary Regulatory Impact Analysis and Draft Environmental Assessment, with regard to gas transmission patrols (section 192.705) for the proposed rulemaking, is technically feasible, reasonable, cost-effective, and practicable, if the following changes are made:</a:t>
            </a:r>
          </a:p>
          <a:p>
            <a:pPr marL="457200" indent="-457200">
              <a:buAutoNum type="arabicPeriod"/>
            </a:pPr>
            <a:r>
              <a:rPr lang="en-US" sz="2000">
                <a:latin typeface="Times New Roman"/>
                <a:cs typeface="Times New Roman"/>
              </a:rPr>
              <a:t>The patrol frequency is revised to 6 times each calendar year at intervals not exceeding 75 days for Class 3 and 4 locations, and a patrol frequency revised to 4 times each calendar year in Class 1 and 2 locations.</a:t>
            </a:r>
          </a:p>
          <a:p>
            <a:pPr marL="457200" indent="-457200">
              <a:buAutoNum type="arabicPeriod"/>
            </a:pPr>
            <a:r>
              <a:rPr lang="en-US" sz="2000">
                <a:latin typeface="Times New Roman"/>
                <a:cs typeface="Times New Roman"/>
              </a:rPr>
              <a:t>Discussion of reporting in agenda item 6.</a:t>
            </a:r>
          </a:p>
        </p:txBody>
      </p:sp>
      <p:sp>
        <p:nvSpPr>
          <p:cNvPr id="10" name="TextBox 9"/>
          <p:cNvSpPr txBox="1"/>
          <p:nvPr/>
        </p:nvSpPr>
        <p:spPr>
          <a:xfrm>
            <a:off x="2987293" y="5163979"/>
            <a:ext cx="3463977" cy="246221"/>
          </a:xfrm>
          <a:prstGeom prst="rect">
            <a:avLst/>
          </a:prstGeom>
          <a:ln/>
        </p:spPr>
        <p:txBody>
          <a:bodyPr vert="horz" wrap="square" lIns="91440" tIns="45720" rIns="91440" bIns="45720" rtlCol="0" anchor="ctr">
            <a:spAutoFit/>
          </a:bodyPr>
          <a:lstStyle/>
          <a:p>
            <a:pPr algn="ctr"/>
            <a:endParaRPr lang="en-US" sz="1000" b="1">
              <a:solidFill>
                <a:schemeClr val="tx2"/>
              </a:solidFill>
              <a:latin typeface="Arial" panose="020B0604020202020204" pitchFamily="34" charset="0"/>
              <a:cs typeface="Arial" panose="020B0604020202020204" pitchFamily="34" charset="0"/>
            </a:endParaRPr>
          </a:p>
        </p:txBody>
      </p:sp>
      <p:sp>
        <p:nvSpPr>
          <p:cNvPr id="9" name="Rectangle 2">
            <a:extLst>
              <a:ext uri="{FF2B5EF4-FFF2-40B4-BE49-F238E27FC236}">
                <a16:creationId xmlns:a16="http://schemas.microsoft.com/office/drawing/2014/main" id="{EE5B2463-B99F-44A6-9FBF-F9ABE5943496}"/>
              </a:ext>
            </a:extLst>
          </p:cNvPr>
          <p:cNvSpPr txBox="1">
            <a:spLocks noChangeArrowheads="1"/>
          </p:cNvSpPr>
          <p:nvPr/>
        </p:nvSpPr>
        <p:spPr>
          <a:xfrm>
            <a:off x="147282" y="118178"/>
            <a:ext cx="9144000" cy="731838"/>
          </a:xfr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a:solidFill>
                  <a:prstClr val="white"/>
                </a:solidFill>
                <a:latin typeface="Times New Roman" panose="02020603050405020304" pitchFamily="18" charset="0"/>
                <a:cs typeface="Times New Roman" panose="02020603050405020304" pitchFamily="18" charset="0"/>
              </a:rPr>
              <a:t>1. Scope, Applicability, and Notifications</a:t>
            </a:r>
          </a:p>
        </p:txBody>
      </p:sp>
      <p:sp>
        <p:nvSpPr>
          <p:cNvPr id="4" name="Rectangle 3">
            <a:extLst>
              <a:ext uri="{FF2B5EF4-FFF2-40B4-BE49-F238E27FC236}">
                <a16:creationId xmlns:a16="http://schemas.microsoft.com/office/drawing/2014/main" id="{8A93B079-2292-0C99-B016-8CDF3AC70ED7}"/>
              </a:ext>
            </a:extLst>
          </p:cNvPr>
          <p:cNvSpPr/>
          <p:nvPr/>
        </p:nvSpPr>
        <p:spPr>
          <a:xfrm>
            <a:off x="0" y="0"/>
            <a:ext cx="9144000" cy="983958"/>
          </a:xfrm>
          <a:prstGeom prst="rect">
            <a:avLst/>
          </a:prstGeom>
          <a:solidFill>
            <a:srgbClr val="254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a:latin typeface="Times New Roman" panose="02020603050405020304" pitchFamily="18" charset="0"/>
                <a:ea typeface="Tahoma" panose="020B0604030504040204" pitchFamily="34" charset="0"/>
                <a:cs typeface="Times New Roman" panose="02020603050405020304" pitchFamily="18" charset="0"/>
              </a:rPr>
              <a:t>Leak Surveys and Patrols</a:t>
            </a:r>
          </a:p>
        </p:txBody>
      </p:sp>
      <p:sp>
        <p:nvSpPr>
          <p:cNvPr id="7" name="Slide Number Placeholder 6">
            <a:extLst>
              <a:ext uri="{FF2B5EF4-FFF2-40B4-BE49-F238E27FC236}">
                <a16:creationId xmlns:a16="http://schemas.microsoft.com/office/drawing/2014/main" id="{009417CB-BB6C-3340-5A39-0976AE8BF772}"/>
              </a:ext>
            </a:extLst>
          </p:cNvPr>
          <p:cNvSpPr>
            <a:spLocks noGrp="1"/>
          </p:cNvSpPr>
          <p:nvPr>
            <p:ph type="sldNum" sz="quarter" idx="4"/>
          </p:nvPr>
        </p:nvSpPr>
        <p:spPr/>
        <p:txBody>
          <a:bodyPr/>
          <a:lstStyle/>
          <a:p>
            <a:fld id="{BE4FB471-EBB4-4D81-9EA6-902E33AD37CE}" type="slidenum">
              <a:rPr lang="en-US" smtClean="0"/>
              <a:pPr/>
              <a:t>10</a:t>
            </a:fld>
            <a:endParaRPr lang="en-US"/>
          </a:p>
        </p:txBody>
      </p:sp>
      <p:sp>
        <p:nvSpPr>
          <p:cNvPr id="2" name="TextBox 1">
            <a:extLst>
              <a:ext uri="{FF2B5EF4-FFF2-40B4-BE49-F238E27FC236}">
                <a16:creationId xmlns:a16="http://schemas.microsoft.com/office/drawing/2014/main" id="{A0F6DEAA-2CCF-A945-BFDF-C4030AB14EDD}"/>
              </a:ext>
            </a:extLst>
          </p:cNvPr>
          <p:cNvSpPr txBox="1"/>
          <p:nvPr/>
        </p:nvSpPr>
        <p:spPr>
          <a:xfrm>
            <a:off x="499525" y="5307121"/>
            <a:ext cx="2312633" cy="784830"/>
          </a:xfrm>
          <a:prstGeom prst="rect">
            <a:avLst/>
          </a:prstGeom>
          <a:solidFill>
            <a:schemeClr val="bg1"/>
          </a:solidFill>
          <a:ln w="38100">
            <a:solidFill>
              <a:schemeClr val="accent3">
                <a:lumMod val="75000"/>
              </a:schemeClr>
            </a:solidFill>
          </a:ln>
        </p:spPr>
        <p:txBody>
          <a:bodyPr wrap="square" rtlCol="0">
            <a:spAutoFit/>
          </a:bodyPr>
          <a:lstStyle/>
          <a:p>
            <a:pPr algn="ctr"/>
            <a:r>
              <a:rPr lang="en-US" sz="1500" b="1">
                <a:solidFill>
                  <a:schemeClr val="accent3">
                    <a:lumMod val="75000"/>
                  </a:schemeClr>
                </a:solidFill>
                <a:latin typeface="Arial" panose="020B0604020202020204" pitchFamily="34" charset="0"/>
                <a:cs typeface="Arial" panose="020B0604020202020204" pitchFamily="34" charset="0"/>
              </a:rPr>
              <a:t>GPAC Approved</a:t>
            </a:r>
          </a:p>
          <a:p>
            <a:pPr algn="ctr"/>
            <a:r>
              <a:rPr lang="en-US" sz="1500" b="1">
                <a:solidFill>
                  <a:schemeClr val="accent3">
                    <a:lumMod val="75000"/>
                  </a:schemeClr>
                </a:solidFill>
                <a:latin typeface="Arial" panose="020B0604020202020204" pitchFamily="34" charset="0"/>
                <a:cs typeface="Arial" panose="020B0604020202020204" pitchFamily="34" charset="0"/>
              </a:rPr>
              <a:t>15—0</a:t>
            </a:r>
          </a:p>
          <a:p>
            <a:pPr algn="ctr"/>
            <a:r>
              <a:rPr lang="en-US" sz="1500" b="1">
                <a:solidFill>
                  <a:schemeClr val="accent3">
                    <a:lumMod val="75000"/>
                  </a:schemeClr>
                </a:solidFill>
                <a:latin typeface="Arial" panose="020B0604020202020204" pitchFamily="34" charset="0"/>
                <a:cs typeface="Arial" panose="020B0604020202020204" pitchFamily="34" charset="0"/>
              </a:rPr>
              <a:t>11/28/2023</a:t>
            </a:r>
          </a:p>
        </p:txBody>
      </p:sp>
    </p:spTree>
    <p:extLst>
      <p:ext uri="{BB962C8B-B14F-4D97-AF65-F5344CB8AC3E}">
        <p14:creationId xmlns:p14="http://schemas.microsoft.com/office/powerpoint/2010/main" val="1223726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0D834E-F7BA-49BE-BD58-15363C4A94F4}"/>
              </a:ext>
            </a:extLst>
          </p:cNvPr>
          <p:cNvSpPr>
            <a:spLocks noGrp="1"/>
          </p:cNvSpPr>
          <p:nvPr>
            <p:ph idx="4294967295"/>
          </p:nvPr>
        </p:nvSpPr>
        <p:spPr>
          <a:xfrm>
            <a:off x="603248" y="1053035"/>
            <a:ext cx="7924800" cy="4890565"/>
          </a:xfrm>
          <a:prstGeom prst="rect">
            <a:avLst/>
          </a:prstGeom>
          <a:noFill/>
          <a:ln>
            <a:noFill/>
          </a:ln>
        </p:spPr>
        <p:txBody>
          <a:bodyPr anchor="t" anchorCtr="0"/>
          <a:lstStyle/>
          <a:p>
            <a:pPr marL="0" indent="0" algn="ctr">
              <a:buNone/>
            </a:pPr>
            <a:r>
              <a:rPr lang="en-US" sz="2600" b="1">
                <a:latin typeface="Times New Roman"/>
                <a:cs typeface="Times New Roman"/>
              </a:rPr>
              <a:t>Committee Voting Slide</a:t>
            </a:r>
          </a:p>
          <a:p>
            <a:pPr marL="0" indent="0">
              <a:buNone/>
            </a:pPr>
            <a:r>
              <a:rPr lang="en-US" sz="2000">
                <a:latin typeface="Times New Roman"/>
                <a:cs typeface="Times New Roman"/>
              </a:rPr>
              <a:t>The proposed rule, as published in the Federal Register and as supported by the Preliminary Regulatory Impact Analysis and Draft Environmental Assessment, with regard to gas transmission pipeline leak surveys (section 192.706) for the proposed rulemaking, is technically feasible, reasonable, cost-effective, and practicable.</a:t>
            </a:r>
          </a:p>
          <a:p>
            <a:pPr marL="0" indent="0">
              <a:buNone/>
            </a:pPr>
            <a:endParaRPr lang="en-US" sz="2000">
              <a:latin typeface="Times New Roman"/>
              <a:cs typeface="Times New Roman"/>
            </a:endParaRPr>
          </a:p>
          <a:p>
            <a:r>
              <a:rPr lang="en-US" sz="2000">
                <a:latin typeface="Times New Roman"/>
                <a:cs typeface="Times New Roman"/>
              </a:rPr>
              <a:t>The Committee endorses the NPRM as written. </a:t>
            </a:r>
          </a:p>
        </p:txBody>
      </p:sp>
      <p:sp>
        <p:nvSpPr>
          <p:cNvPr id="10" name="TextBox 9"/>
          <p:cNvSpPr txBox="1"/>
          <p:nvPr/>
        </p:nvSpPr>
        <p:spPr>
          <a:xfrm>
            <a:off x="2987293" y="5163979"/>
            <a:ext cx="3463977" cy="246221"/>
          </a:xfrm>
          <a:prstGeom prst="rect">
            <a:avLst/>
          </a:prstGeom>
          <a:ln/>
        </p:spPr>
        <p:txBody>
          <a:bodyPr vert="horz" wrap="square" lIns="91440" tIns="45720" rIns="91440" bIns="45720" rtlCol="0" anchor="ctr">
            <a:spAutoFit/>
          </a:bodyPr>
          <a:lstStyle/>
          <a:p>
            <a:pPr algn="ctr"/>
            <a:endParaRPr lang="en-US" sz="1000" b="1">
              <a:solidFill>
                <a:schemeClr val="tx2"/>
              </a:solidFill>
              <a:latin typeface="Arial" panose="020B0604020202020204" pitchFamily="34" charset="0"/>
              <a:cs typeface="Arial" panose="020B0604020202020204" pitchFamily="34" charset="0"/>
            </a:endParaRPr>
          </a:p>
        </p:txBody>
      </p:sp>
      <p:sp>
        <p:nvSpPr>
          <p:cNvPr id="9" name="Rectangle 2">
            <a:extLst>
              <a:ext uri="{FF2B5EF4-FFF2-40B4-BE49-F238E27FC236}">
                <a16:creationId xmlns:a16="http://schemas.microsoft.com/office/drawing/2014/main" id="{EE5B2463-B99F-44A6-9FBF-F9ABE5943496}"/>
              </a:ext>
            </a:extLst>
          </p:cNvPr>
          <p:cNvSpPr txBox="1">
            <a:spLocks noChangeArrowheads="1"/>
          </p:cNvSpPr>
          <p:nvPr/>
        </p:nvSpPr>
        <p:spPr>
          <a:xfrm>
            <a:off x="147282" y="118178"/>
            <a:ext cx="9144000" cy="731838"/>
          </a:xfr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a:solidFill>
                  <a:prstClr val="white"/>
                </a:solidFill>
                <a:latin typeface="Times New Roman" panose="02020603050405020304" pitchFamily="18" charset="0"/>
                <a:cs typeface="Times New Roman" panose="02020603050405020304" pitchFamily="18" charset="0"/>
              </a:rPr>
              <a:t>1. Scope, Applicability, and Notifications</a:t>
            </a:r>
          </a:p>
        </p:txBody>
      </p:sp>
      <p:sp>
        <p:nvSpPr>
          <p:cNvPr id="4" name="Rectangle 3">
            <a:extLst>
              <a:ext uri="{FF2B5EF4-FFF2-40B4-BE49-F238E27FC236}">
                <a16:creationId xmlns:a16="http://schemas.microsoft.com/office/drawing/2014/main" id="{8A93B079-2292-0C99-B016-8CDF3AC70ED7}"/>
              </a:ext>
            </a:extLst>
          </p:cNvPr>
          <p:cNvSpPr/>
          <p:nvPr/>
        </p:nvSpPr>
        <p:spPr>
          <a:xfrm>
            <a:off x="0" y="0"/>
            <a:ext cx="9144000" cy="983958"/>
          </a:xfrm>
          <a:prstGeom prst="rect">
            <a:avLst/>
          </a:prstGeom>
          <a:solidFill>
            <a:srgbClr val="254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a:latin typeface="Times New Roman" panose="02020603050405020304" pitchFamily="18" charset="0"/>
                <a:ea typeface="Tahoma" panose="020B0604030504040204" pitchFamily="34" charset="0"/>
                <a:cs typeface="Times New Roman" panose="02020603050405020304" pitchFamily="18" charset="0"/>
              </a:rPr>
              <a:t>Leak Surveys and Patrols</a:t>
            </a:r>
          </a:p>
        </p:txBody>
      </p:sp>
      <p:sp>
        <p:nvSpPr>
          <p:cNvPr id="7" name="Slide Number Placeholder 6">
            <a:extLst>
              <a:ext uri="{FF2B5EF4-FFF2-40B4-BE49-F238E27FC236}">
                <a16:creationId xmlns:a16="http://schemas.microsoft.com/office/drawing/2014/main" id="{009417CB-BB6C-3340-5A39-0976AE8BF772}"/>
              </a:ext>
            </a:extLst>
          </p:cNvPr>
          <p:cNvSpPr>
            <a:spLocks noGrp="1"/>
          </p:cNvSpPr>
          <p:nvPr>
            <p:ph type="sldNum" sz="quarter" idx="4"/>
          </p:nvPr>
        </p:nvSpPr>
        <p:spPr/>
        <p:txBody>
          <a:bodyPr/>
          <a:lstStyle/>
          <a:p>
            <a:fld id="{BE4FB471-EBB4-4D81-9EA6-902E33AD37CE}" type="slidenum">
              <a:rPr lang="en-US" smtClean="0"/>
              <a:pPr/>
              <a:t>11</a:t>
            </a:fld>
            <a:endParaRPr lang="en-US"/>
          </a:p>
        </p:txBody>
      </p:sp>
      <p:sp>
        <p:nvSpPr>
          <p:cNvPr id="2" name="TextBox 1">
            <a:extLst>
              <a:ext uri="{FF2B5EF4-FFF2-40B4-BE49-F238E27FC236}">
                <a16:creationId xmlns:a16="http://schemas.microsoft.com/office/drawing/2014/main" id="{CD72597A-B9BD-BADB-5535-259E76BBAE51}"/>
              </a:ext>
            </a:extLst>
          </p:cNvPr>
          <p:cNvSpPr txBox="1"/>
          <p:nvPr/>
        </p:nvSpPr>
        <p:spPr>
          <a:xfrm>
            <a:off x="603248" y="5020135"/>
            <a:ext cx="2312633" cy="784830"/>
          </a:xfrm>
          <a:prstGeom prst="rect">
            <a:avLst/>
          </a:prstGeom>
          <a:solidFill>
            <a:schemeClr val="bg1"/>
          </a:solidFill>
          <a:ln w="38100">
            <a:solidFill>
              <a:schemeClr val="accent3">
                <a:lumMod val="75000"/>
              </a:schemeClr>
            </a:solidFill>
          </a:ln>
        </p:spPr>
        <p:txBody>
          <a:bodyPr wrap="square" rtlCol="0">
            <a:spAutoFit/>
          </a:bodyPr>
          <a:lstStyle/>
          <a:p>
            <a:pPr algn="ctr"/>
            <a:r>
              <a:rPr lang="en-US" sz="1500" b="1">
                <a:solidFill>
                  <a:schemeClr val="accent3">
                    <a:lumMod val="75000"/>
                  </a:schemeClr>
                </a:solidFill>
                <a:latin typeface="Arial" panose="020B0604020202020204" pitchFamily="34" charset="0"/>
                <a:cs typeface="Arial" panose="020B0604020202020204" pitchFamily="34" charset="0"/>
              </a:rPr>
              <a:t>GPAC Approved</a:t>
            </a:r>
          </a:p>
          <a:p>
            <a:pPr algn="ctr"/>
            <a:r>
              <a:rPr lang="en-US" sz="1500" b="1">
                <a:solidFill>
                  <a:schemeClr val="accent3">
                    <a:lumMod val="75000"/>
                  </a:schemeClr>
                </a:solidFill>
                <a:latin typeface="Arial" panose="020B0604020202020204" pitchFamily="34" charset="0"/>
                <a:cs typeface="Arial" panose="020B0604020202020204" pitchFamily="34" charset="0"/>
              </a:rPr>
              <a:t>15—0</a:t>
            </a:r>
          </a:p>
          <a:p>
            <a:pPr algn="ctr"/>
            <a:r>
              <a:rPr lang="en-US" sz="1500" b="1">
                <a:solidFill>
                  <a:schemeClr val="accent3">
                    <a:lumMod val="75000"/>
                  </a:schemeClr>
                </a:solidFill>
                <a:latin typeface="Arial" panose="020B0604020202020204" pitchFamily="34" charset="0"/>
                <a:cs typeface="Arial" panose="020B0604020202020204" pitchFamily="34" charset="0"/>
              </a:rPr>
              <a:t>11/28/2023</a:t>
            </a:r>
          </a:p>
        </p:txBody>
      </p:sp>
    </p:spTree>
    <p:extLst>
      <p:ext uri="{BB962C8B-B14F-4D97-AF65-F5344CB8AC3E}">
        <p14:creationId xmlns:p14="http://schemas.microsoft.com/office/powerpoint/2010/main" val="4158330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0D834E-F7BA-49BE-BD58-15363C4A94F4}"/>
              </a:ext>
            </a:extLst>
          </p:cNvPr>
          <p:cNvSpPr>
            <a:spLocks noGrp="1"/>
          </p:cNvSpPr>
          <p:nvPr>
            <p:ph idx="4294967295"/>
          </p:nvPr>
        </p:nvSpPr>
        <p:spPr>
          <a:xfrm>
            <a:off x="603248" y="1053035"/>
            <a:ext cx="7924800" cy="4890565"/>
          </a:xfrm>
          <a:prstGeom prst="rect">
            <a:avLst/>
          </a:prstGeom>
          <a:noFill/>
          <a:ln>
            <a:noFill/>
          </a:ln>
        </p:spPr>
        <p:txBody>
          <a:bodyPr anchor="t" anchorCtr="0">
            <a:normAutofit lnSpcReduction="10000"/>
          </a:bodyPr>
          <a:lstStyle/>
          <a:p>
            <a:pPr marL="0" indent="0" algn="ctr">
              <a:buNone/>
            </a:pPr>
            <a:r>
              <a:rPr lang="en-US" sz="2600" b="1">
                <a:latin typeface="Times New Roman"/>
                <a:cs typeface="Times New Roman"/>
              </a:rPr>
              <a:t>Committee Voting Slide</a:t>
            </a:r>
          </a:p>
          <a:p>
            <a:pPr marL="0" indent="0">
              <a:buNone/>
            </a:pPr>
            <a:r>
              <a:rPr lang="en-US" sz="2000">
                <a:latin typeface="Times New Roman"/>
                <a:cs typeface="Times New Roman"/>
              </a:rPr>
              <a:t>The proposed rule, as published in the Federal Register and as supported by the Preliminary Regulatory Impact Analysis and Draft Environmental Assessment, with regard to the frequency of gas distribution pipeline leakage surveys outside of business districts (section 192.723), is technically feasible, reasonable, cost-effective, and practicable, if the following changes are made:</a:t>
            </a:r>
          </a:p>
          <a:p>
            <a:r>
              <a:rPr lang="en-US" sz="2000">
                <a:latin typeface="Times New Roman"/>
                <a:cs typeface="Times New Roman"/>
              </a:rPr>
              <a:t>A 3-year external leak survey interval is required with consideration for the opportunity to use leak data from DIMP to extend the interval up to 5 years with appropriate agency approval. When considering approval, the appropriate agency will evaluate whether a 5-year interval would provide an equivalent or greater level of safety and environmental protection.</a:t>
            </a:r>
          </a:p>
          <a:p>
            <a:r>
              <a:rPr lang="en-US" sz="2000">
                <a:latin typeface="Times New Roman"/>
                <a:cs typeface="Times New Roman"/>
              </a:rPr>
              <a:t>Consider an alternative interval frequency for indoor piping consistent with the discussion of the GPAC.</a:t>
            </a:r>
          </a:p>
          <a:p>
            <a:endParaRPr lang="en-US" sz="2000">
              <a:latin typeface="Times New Roman"/>
              <a:cs typeface="Times New Roman"/>
            </a:endParaRPr>
          </a:p>
          <a:p>
            <a:pPr marL="0" indent="0">
              <a:buNone/>
            </a:pPr>
            <a:endParaRPr lang="en-US" sz="2000">
              <a:latin typeface="Times New Roman"/>
              <a:cs typeface="Times New Roman"/>
            </a:endParaRPr>
          </a:p>
          <a:p>
            <a:pPr marL="0" indent="0">
              <a:buNone/>
            </a:pPr>
            <a:endParaRPr lang="en-US" sz="2000">
              <a:latin typeface="Times New Roman"/>
              <a:cs typeface="Times New Roman"/>
            </a:endParaRPr>
          </a:p>
          <a:p>
            <a:pPr marL="457200" indent="-457200">
              <a:buAutoNum type="arabicPeriod"/>
            </a:pPr>
            <a:endParaRPr lang="en-US" sz="2000">
              <a:latin typeface="Times New Roman"/>
              <a:cs typeface="Times New Roman"/>
            </a:endParaRPr>
          </a:p>
        </p:txBody>
      </p:sp>
      <p:sp>
        <p:nvSpPr>
          <p:cNvPr id="10" name="TextBox 9"/>
          <p:cNvSpPr txBox="1"/>
          <p:nvPr/>
        </p:nvSpPr>
        <p:spPr>
          <a:xfrm>
            <a:off x="2987293" y="5163979"/>
            <a:ext cx="3463977" cy="246221"/>
          </a:xfrm>
          <a:prstGeom prst="rect">
            <a:avLst/>
          </a:prstGeom>
          <a:ln/>
        </p:spPr>
        <p:txBody>
          <a:bodyPr vert="horz" wrap="square" lIns="91440" tIns="45720" rIns="91440" bIns="45720" rtlCol="0" anchor="ctr">
            <a:spAutoFit/>
          </a:bodyPr>
          <a:lstStyle/>
          <a:p>
            <a:pPr algn="ctr"/>
            <a:endParaRPr lang="en-US" sz="1000" b="1">
              <a:solidFill>
                <a:schemeClr val="tx2"/>
              </a:solidFill>
              <a:latin typeface="Arial" panose="020B0604020202020204" pitchFamily="34" charset="0"/>
              <a:cs typeface="Arial" panose="020B0604020202020204" pitchFamily="34" charset="0"/>
            </a:endParaRPr>
          </a:p>
        </p:txBody>
      </p:sp>
      <p:sp>
        <p:nvSpPr>
          <p:cNvPr id="9" name="Rectangle 2">
            <a:extLst>
              <a:ext uri="{FF2B5EF4-FFF2-40B4-BE49-F238E27FC236}">
                <a16:creationId xmlns:a16="http://schemas.microsoft.com/office/drawing/2014/main" id="{EE5B2463-B99F-44A6-9FBF-F9ABE5943496}"/>
              </a:ext>
            </a:extLst>
          </p:cNvPr>
          <p:cNvSpPr txBox="1">
            <a:spLocks noChangeArrowheads="1"/>
          </p:cNvSpPr>
          <p:nvPr/>
        </p:nvSpPr>
        <p:spPr>
          <a:xfrm>
            <a:off x="147282" y="118178"/>
            <a:ext cx="9144000" cy="731838"/>
          </a:xfr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a:solidFill>
                  <a:prstClr val="white"/>
                </a:solidFill>
                <a:latin typeface="Times New Roman" panose="02020603050405020304" pitchFamily="18" charset="0"/>
                <a:cs typeface="Times New Roman" panose="02020603050405020304" pitchFamily="18" charset="0"/>
              </a:rPr>
              <a:t>1. Scope, Applicability, and Notifications</a:t>
            </a:r>
          </a:p>
        </p:txBody>
      </p:sp>
      <p:sp>
        <p:nvSpPr>
          <p:cNvPr id="4" name="Rectangle 3">
            <a:extLst>
              <a:ext uri="{FF2B5EF4-FFF2-40B4-BE49-F238E27FC236}">
                <a16:creationId xmlns:a16="http://schemas.microsoft.com/office/drawing/2014/main" id="{8A93B079-2292-0C99-B016-8CDF3AC70ED7}"/>
              </a:ext>
            </a:extLst>
          </p:cNvPr>
          <p:cNvSpPr/>
          <p:nvPr/>
        </p:nvSpPr>
        <p:spPr>
          <a:xfrm>
            <a:off x="0" y="0"/>
            <a:ext cx="9144000" cy="983958"/>
          </a:xfrm>
          <a:prstGeom prst="rect">
            <a:avLst/>
          </a:prstGeom>
          <a:solidFill>
            <a:srgbClr val="254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a:latin typeface="Times New Roman" panose="02020603050405020304" pitchFamily="18" charset="0"/>
                <a:ea typeface="Tahoma" panose="020B0604030504040204" pitchFamily="34" charset="0"/>
                <a:cs typeface="Times New Roman" panose="02020603050405020304" pitchFamily="18" charset="0"/>
              </a:rPr>
              <a:t>Leak Surveys and Patrols</a:t>
            </a:r>
          </a:p>
        </p:txBody>
      </p:sp>
      <p:sp>
        <p:nvSpPr>
          <p:cNvPr id="7" name="Slide Number Placeholder 6">
            <a:extLst>
              <a:ext uri="{FF2B5EF4-FFF2-40B4-BE49-F238E27FC236}">
                <a16:creationId xmlns:a16="http://schemas.microsoft.com/office/drawing/2014/main" id="{009417CB-BB6C-3340-5A39-0976AE8BF772}"/>
              </a:ext>
            </a:extLst>
          </p:cNvPr>
          <p:cNvSpPr>
            <a:spLocks noGrp="1"/>
          </p:cNvSpPr>
          <p:nvPr>
            <p:ph type="sldNum" sz="quarter" idx="4"/>
          </p:nvPr>
        </p:nvSpPr>
        <p:spPr/>
        <p:txBody>
          <a:bodyPr/>
          <a:lstStyle/>
          <a:p>
            <a:fld id="{BE4FB471-EBB4-4D81-9EA6-902E33AD37CE}" type="slidenum">
              <a:rPr lang="en-US" smtClean="0"/>
              <a:pPr/>
              <a:t>12</a:t>
            </a:fld>
            <a:endParaRPr lang="en-US"/>
          </a:p>
        </p:txBody>
      </p:sp>
      <p:sp>
        <p:nvSpPr>
          <p:cNvPr id="2" name="TextBox 1">
            <a:extLst>
              <a:ext uri="{FF2B5EF4-FFF2-40B4-BE49-F238E27FC236}">
                <a16:creationId xmlns:a16="http://schemas.microsoft.com/office/drawing/2014/main" id="{E39EE65B-720A-23B5-4214-A53365072C63}"/>
              </a:ext>
            </a:extLst>
          </p:cNvPr>
          <p:cNvSpPr txBox="1"/>
          <p:nvPr/>
        </p:nvSpPr>
        <p:spPr>
          <a:xfrm>
            <a:off x="603248" y="5625929"/>
            <a:ext cx="2312633" cy="784830"/>
          </a:xfrm>
          <a:prstGeom prst="rect">
            <a:avLst/>
          </a:prstGeom>
          <a:solidFill>
            <a:schemeClr val="bg1"/>
          </a:solidFill>
          <a:ln w="38100">
            <a:solidFill>
              <a:schemeClr val="accent3">
                <a:lumMod val="75000"/>
              </a:schemeClr>
            </a:solidFill>
          </a:ln>
        </p:spPr>
        <p:txBody>
          <a:bodyPr wrap="square" rtlCol="0">
            <a:spAutoFit/>
          </a:bodyPr>
          <a:lstStyle/>
          <a:p>
            <a:pPr algn="ctr"/>
            <a:r>
              <a:rPr lang="en-US" sz="1500" b="1">
                <a:solidFill>
                  <a:schemeClr val="accent3">
                    <a:lumMod val="75000"/>
                  </a:schemeClr>
                </a:solidFill>
                <a:latin typeface="Arial" panose="020B0604020202020204" pitchFamily="34" charset="0"/>
                <a:cs typeface="Arial" panose="020B0604020202020204" pitchFamily="34" charset="0"/>
              </a:rPr>
              <a:t>GPAC Approved</a:t>
            </a:r>
          </a:p>
          <a:p>
            <a:pPr algn="ctr"/>
            <a:r>
              <a:rPr lang="en-US" sz="1500" b="1">
                <a:solidFill>
                  <a:schemeClr val="accent3">
                    <a:lumMod val="75000"/>
                  </a:schemeClr>
                </a:solidFill>
                <a:latin typeface="Arial" panose="020B0604020202020204" pitchFamily="34" charset="0"/>
                <a:cs typeface="Arial" panose="020B0604020202020204" pitchFamily="34" charset="0"/>
              </a:rPr>
              <a:t>15—0</a:t>
            </a:r>
          </a:p>
          <a:p>
            <a:pPr algn="ctr"/>
            <a:r>
              <a:rPr lang="en-US" sz="1500" b="1">
                <a:solidFill>
                  <a:schemeClr val="accent3">
                    <a:lumMod val="75000"/>
                  </a:schemeClr>
                </a:solidFill>
                <a:latin typeface="Arial" panose="020B0604020202020204" pitchFamily="34" charset="0"/>
                <a:cs typeface="Arial" panose="020B0604020202020204" pitchFamily="34" charset="0"/>
              </a:rPr>
              <a:t>11/28/2023</a:t>
            </a:r>
          </a:p>
        </p:txBody>
      </p:sp>
    </p:spTree>
    <p:extLst>
      <p:ext uri="{BB962C8B-B14F-4D97-AF65-F5344CB8AC3E}">
        <p14:creationId xmlns:p14="http://schemas.microsoft.com/office/powerpoint/2010/main" val="305934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0D834E-F7BA-49BE-BD58-15363C4A94F4}"/>
              </a:ext>
            </a:extLst>
          </p:cNvPr>
          <p:cNvSpPr>
            <a:spLocks noGrp="1"/>
          </p:cNvSpPr>
          <p:nvPr>
            <p:ph idx="4294967295"/>
          </p:nvPr>
        </p:nvSpPr>
        <p:spPr>
          <a:xfrm>
            <a:off x="603248" y="1053035"/>
            <a:ext cx="7924800" cy="4890565"/>
          </a:xfrm>
          <a:prstGeom prst="rect">
            <a:avLst/>
          </a:prstGeom>
          <a:noFill/>
          <a:ln>
            <a:noFill/>
          </a:ln>
        </p:spPr>
        <p:txBody>
          <a:bodyPr anchor="t" anchorCtr="0">
            <a:normAutofit/>
          </a:bodyPr>
          <a:lstStyle/>
          <a:p>
            <a:pPr marL="0" indent="0" algn="ctr">
              <a:buNone/>
            </a:pPr>
            <a:r>
              <a:rPr lang="en-US" sz="2600" b="1">
                <a:latin typeface="Times New Roman"/>
                <a:cs typeface="Times New Roman"/>
              </a:rPr>
              <a:t>Committee Voting Slide</a:t>
            </a:r>
          </a:p>
          <a:p>
            <a:pPr marL="0" indent="0">
              <a:buNone/>
            </a:pPr>
            <a:r>
              <a:rPr lang="en-US" sz="2000">
                <a:latin typeface="Times New Roman"/>
                <a:cs typeface="Times New Roman"/>
              </a:rPr>
              <a:t>The proposed rule, as published in the Federal Register and as supported by the Preliminary Regulatory Impact Analysis and Draft Environmental Assessment, regarding the frequency of leakage surveys of gas distribution </a:t>
            </a:r>
            <a:r>
              <a:rPr lang="en-US" sz="2000">
                <a:ea typeface="MS Mincho" panose="02020609040205080304" pitchFamily="49" charset="-128"/>
              </a:rPr>
              <a:t>pipelines that are known to leak based on the material (for example - cast iron, unprotected steel, wrought iron, and historic plastics with known issues), design, or past operating and maintenance history of the pipeline </a:t>
            </a:r>
            <a:r>
              <a:rPr lang="en-US" sz="2000">
                <a:latin typeface="Times New Roman"/>
                <a:cs typeface="Times New Roman"/>
              </a:rPr>
              <a:t>(section 192.723(d)(2)), is technically feasible, reasonable, cost-effective, and practicable if the following changes are made:</a:t>
            </a:r>
          </a:p>
          <a:p>
            <a:pPr marL="457200" indent="-457200">
              <a:buFont typeface="+mj-lt"/>
              <a:buAutoNum type="arabicPeriod"/>
            </a:pPr>
            <a:r>
              <a:rPr lang="en-US" sz="2000">
                <a:latin typeface="Times New Roman"/>
                <a:cs typeface="Times New Roman"/>
              </a:rPr>
              <a:t>PHMSA consider the comments from NAPSR, other committee members, and the public on the survey frequency for indoor piping and whether leak-prone pipe includes pipelines inside of buildings and address the issues appropriately.</a:t>
            </a:r>
          </a:p>
          <a:p>
            <a:pPr marL="0" indent="0">
              <a:buNone/>
            </a:pPr>
            <a:endParaRPr lang="en-US" sz="2000">
              <a:latin typeface="Times New Roman"/>
              <a:cs typeface="Times New Roman"/>
            </a:endParaRPr>
          </a:p>
          <a:p>
            <a:endParaRPr lang="en-US" sz="2000">
              <a:latin typeface="Times New Roman"/>
              <a:cs typeface="Times New Roman"/>
            </a:endParaRPr>
          </a:p>
          <a:p>
            <a:pPr marL="0" indent="0">
              <a:buNone/>
            </a:pPr>
            <a:endParaRPr lang="en-US" sz="2000">
              <a:latin typeface="Times New Roman"/>
              <a:cs typeface="Times New Roman"/>
            </a:endParaRPr>
          </a:p>
          <a:p>
            <a:pPr marL="457200" indent="-457200">
              <a:buAutoNum type="arabicPeriod"/>
            </a:pPr>
            <a:endParaRPr lang="en-US" sz="2000">
              <a:latin typeface="Times New Roman"/>
              <a:cs typeface="Times New Roman"/>
            </a:endParaRPr>
          </a:p>
        </p:txBody>
      </p:sp>
      <p:sp>
        <p:nvSpPr>
          <p:cNvPr id="10" name="TextBox 9"/>
          <p:cNvSpPr txBox="1"/>
          <p:nvPr/>
        </p:nvSpPr>
        <p:spPr>
          <a:xfrm>
            <a:off x="2987293" y="5163979"/>
            <a:ext cx="3463977" cy="246221"/>
          </a:xfrm>
          <a:prstGeom prst="rect">
            <a:avLst/>
          </a:prstGeom>
          <a:ln/>
        </p:spPr>
        <p:txBody>
          <a:bodyPr vert="horz" wrap="square" lIns="91440" tIns="45720" rIns="91440" bIns="45720" rtlCol="0" anchor="ctr">
            <a:spAutoFit/>
          </a:bodyPr>
          <a:lstStyle/>
          <a:p>
            <a:pPr algn="ctr"/>
            <a:endParaRPr lang="en-US" sz="1000" b="1">
              <a:solidFill>
                <a:schemeClr val="tx2"/>
              </a:solidFill>
              <a:latin typeface="Arial" panose="020B0604020202020204" pitchFamily="34" charset="0"/>
              <a:cs typeface="Arial" panose="020B0604020202020204" pitchFamily="34" charset="0"/>
            </a:endParaRPr>
          </a:p>
        </p:txBody>
      </p:sp>
      <p:sp>
        <p:nvSpPr>
          <p:cNvPr id="9" name="Rectangle 2">
            <a:extLst>
              <a:ext uri="{FF2B5EF4-FFF2-40B4-BE49-F238E27FC236}">
                <a16:creationId xmlns:a16="http://schemas.microsoft.com/office/drawing/2014/main" id="{EE5B2463-B99F-44A6-9FBF-F9ABE5943496}"/>
              </a:ext>
            </a:extLst>
          </p:cNvPr>
          <p:cNvSpPr txBox="1">
            <a:spLocks noChangeArrowheads="1"/>
          </p:cNvSpPr>
          <p:nvPr/>
        </p:nvSpPr>
        <p:spPr>
          <a:xfrm>
            <a:off x="147282" y="118178"/>
            <a:ext cx="9144000" cy="731838"/>
          </a:xfr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a:solidFill>
                  <a:prstClr val="white"/>
                </a:solidFill>
                <a:latin typeface="Times New Roman" panose="02020603050405020304" pitchFamily="18" charset="0"/>
                <a:cs typeface="Times New Roman" panose="02020603050405020304" pitchFamily="18" charset="0"/>
              </a:rPr>
              <a:t>1. Scope, Applicability, and Notifications</a:t>
            </a:r>
          </a:p>
        </p:txBody>
      </p:sp>
      <p:sp>
        <p:nvSpPr>
          <p:cNvPr id="4" name="Rectangle 3">
            <a:extLst>
              <a:ext uri="{FF2B5EF4-FFF2-40B4-BE49-F238E27FC236}">
                <a16:creationId xmlns:a16="http://schemas.microsoft.com/office/drawing/2014/main" id="{8A93B079-2292-0C99-B016-8CDF3AC70ED7}"/>
              </a:ext>
            </a:extLst>
          </p:cNvPr>
          <p:cNvSpPr/>
          <p:nvPr/>
        </p:nvSpPr>
        <p:spPr>
          <a:xfrm>
            <a:off x="0" y="0"/>
            <a:ext cx="9144000" cy="983958"/>
          </a:xfrm>
          <a:prstGeom prst="rect">
            <a:avLst/>
          </a:prstGeom>
          <a:solidFill>
            <a:srgbClr val="254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a:latin typeface="Times New Roman" panose="02020603050405020304" pitchFamily="18" charset="0"/>
                <a:ea typeface="Tahoma" panose="020B0604030504040204" pitchFamily="34" charset="0"/>
                <a:cs typeface="Times New Roman" panose="02020603050405020304" pitchFamily="18" charset="0"/>
              </a:rPr>
              <a:t>Leak Surveys and Patrols</a:t>
            </a:r>
          </a:p>
        </p:txBody>
      </p:sp>
      <p:sp>
        <p:nvSpPr>
          <p:cNvPr id="7" name="Slide Number Placeholder 6">
            <a:extLst>
              <a:ext uri="{FF2B5EF4-FFF2-40B4-BE49-F238E27FC236}">
                <a16:creationId xmlns:a16="http://schemas.microsoft.com/office/drawing/2014/main" id="{009417CB-BB6C-3340-5A39-0976AE8BF772}"/>
              </a:ext>
            </a:extLst>
          </p:cNvPr>
          <p:cNvSpPr>
            <a:spLocks noGrp="1"/>
          </p:cNvSpPr>
          <p:nvPr>
            <p:ph type="sldNum" sz="quarter" idx="4"/>
          </p:nvPr>
        </p:nvSpPr>
        <p:spPr/>
        <p:txBody>
          <a:bodyPr/>
          <a:lstStyle/>
          <a:p>
            <a:fld id="{BE4FB471-EBB4-4D81-9EA6-902E33AD37CE}" type="slidenum">
              <a:rPr lang="en-US" smtClean="0"/>
              <a:pPr/>
              <a:t>13</a:t>
            </a:fld>
            <a:endParaRPr lang="en-US"/>
          </a:p>
        </p:txBody>
      </p:sp>
      <p:sp>
        <p:nvSpPr>
          <p:cNvPr id="2" name="TextBox 1">
            <a:extLst>
              <a:ext uri="{FF2B5EF4-FFF2-40B4-BE49-F238E27FC236}">
                <a16:creationId xmlns:a16="http://schemas.microsoft.com/office/drawing/2014/main" id="{CC29C98A-6A8D-5B8D-CC3D-116E9F91F783}"/>
              </a:ext>
            </a:extLst>
          </p:cNvPr>
          <p:cNvSpPr txBox="1"/>
          <p:nvPr/>
        </p:nvSpPr>
        <p:spPr>
          <a:xfrm>
            <a:off x="455885" y="5410200"/>
            <a:ext cx="2312633" cy="784830"/>
          </a:xfrm>
          <a:prstGeom prst="rect">
            <a:avLst/>
          </a:prstGeom>
          <a:solidFill>
            <a:schemeClr val="bg1"/>
          </a:solidFill>
          <a:ln w="38100">
            <a:solidFill>
              <a:schemeClr val="accent3">
                <a:lumMod val="75000"/>
              </a:schemeClr>
            </a:solidFill>
          </a:ln>
        </p:spPr>
        <p:txBody>
          <a:bodyPr wrap="square" rtlCol="0">
            <a:spAutoFit/>
          </a:bodyPr>
          <a:lstStyle/>
          <a:p>
            <a:pPr algn="ctr"/>
            <a:r>
              <a:rPr lang="en-US" sz="1500" b="1">
                <a:solidFill>
                  <a:schemeClr val="accent3">
                    <a:lumMod val="75000"/>
                  </a:schemeClr>
                </a:solidFill>
                <a:latin typeface="Arial" panose="020B0604020202020204" pitchFamily="34" charset="0"/>
                <a:cs typeface="Arial" panose="020B0604020202020204" pitchFamily="34" charset="0"/>
              </a:rPr>
              <a:t>GPAC Approved</a:t>
            </a:r>
          </a:p>
          <a:p>
            <a:pPr algn="ctr"/>
            <a:r>
              <a:rPr lang="en-US" sz="1500" b="1">
                <a:solidFill>
                  <a:schemeClr val="accent3">
                    <a:lumMod val="75000"/>
                  </a:schemeClr>
                </a:solidFill>
                <a:latin typeface="Arial" panose="020B0604020202020204" pitchFamily="34" charset="0"/>
                <a:cs typeface="Arial" panose="020B0604020202020204" pitchFamily="34" charset="0"/>
              </a:rPr>
              <a:t>15—0</a:t>
            </a:r>
          </a:p>
          <a:p>
            <a:pPr algn="ctr"/>
            <a:r>
              <a:rPr lang="en-US" sz="1500" b="1">
                <a:solidFill>
                  <a:schemeClr val="accent3">
                    <a:lumMod val="75000"/>
                  </a:schemeClr>
                </a:solidFill>
                <a:latin typeface="Arial" panose="020B0604020202020204" pitchFamily="34" charset="0"/>
                <a:cs typeface="Arial" panose="020B0604020202020204" pitchFamily="34" charset="0"/>
              </a:rPr>
              <a:t>11/28/2023</a:t>
            </a:r>
          </a:p>
        </p:txBody>
      </p:sp>
    </p:spTree>
    <p:extLst>
      <p:ext uri="{BB962C8B-B14F-4D97-AF65-F5344CB8AC3E}">
        <p14:creationId xmlns:p14="http://schemas.microsoft.com/office/powerpoint/2010/main" val="892543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1EC15-1040-7C60-F7E8-2581E536ABC6}"/>
              </a:ext>
            </a:extLst>
          </p:cNvPr>
          <p:cNvSpPr>
            <a:spLocks noGrp="1"/>
          </p:cNvSpPr>
          <p:nvPr>
            <p:ph type="title"/>
          </p:nvPr>
        </p:nvSpPr>
        <p:spPr/>
        <p:txBody>
          <a:bodyPr/>
          <a:lstStyle/>
          <a:p>
            <a:r>
              <a:rPr lang="en-US" cap="none"/>
              <a:t>Topic for Discussion</a:t>
            </a:r>
            <a:br>
              <a:rPr lang="en-US"/>
            </a:br>
            <a:br>
              <a:rPr lang="en-US"/>
            </a:br>
            <a:r>
              <a:rPr lang="en-US" cap="none"/>
              <a:t>Advanced Leak Detection Program Elements and Performance Standard</a:t>
            </a:r>
            <a:endParaRPr lang="en-US"/>
          </a:p>
        </p:txBody>
      </p:sp>
      <p:sp>
        <p:nvSpPr>
          <p:cNvPr id="3" name="Text Placeholder 2">
            <a:extLst>
              <a:ext uri="{FF2B5EF4-FFF2-40B4-BE49-F238E27FC236}">
                <a16:creationId xmlns:a16="http://schemas.microsoft.com/office/drawing/2014/main" id="{1E035A04-69CF-CA86-0196-E0C177DB734B}"/>
              </a:ext>
            </a:extLst>
          </p:cNvPr>
          <p:cNvSpPr>
            <a:spLocks noGrp="1"/>
          </p:cNvSpPr>
          <p:nvPr>
            <p:ph type="body" idx="1"/>
          </p:nvPr>
        </p:nvSpPr>
        <p:spPr/>
        <p:txBody>
          <a:bodyPr/>
          <a:lstStyle/>
          <a:p>
            <a:endParaRPr lang="en-US"/>
          </a:p>
        </p:txBody>
      </p:sp>
      <p:sp>
        <p:nvSpPr>
          <p:cNvPr id="5" name="Slide Number Placeholder 4">
            <a:extLst>
              <a:ext uri="{FF2B5EF4-FFF2-40B4-BE49-F238E27FC236}">
                <a16:creationId xmlns:a16="http://schemas.microsoft.com/office/drawing/2014/main" id="{8FC16CE6-3C93-382F-EA08-D3FB70BE8F62}"/>
              </a:ext>
            </a:extLst>
          </p:cNvPr>
          <p:cNvSpPr>
            <a:spLocks noGrp="1"/>
          </p:cNvSpPr>
          <p:nvPr>
            <p:ph type="sldNum" sz="quarter" idx="4"/>
          </p:nvPr>
        </p:nvSpPr>
        <p:spPr/>
        <p:txBody>
          <a:bodyPr/>
          <a:lstStyle/>
          <a:p>
            <a:fld id="{BE4FB471-EBB4-4D81-9EA6-902E33AD37CE}" type="slidenum">
              <a:rPr lang="en-US" smtClean="0"/>
              <a:pPr/>
              <a:t>14</a:t>
            </a:fld>
            <a:endParaRPr lang="en-US"/>
          </a:p>
        </p:txBody>
      </p:sp>
    </p:spTree>
    <p:extLst>
      <p:ext uri="{BB962C8B-B14F-4D97-AF65-F5344CB8AC3E}">
        <p14:creationId xmlns:p14="http://schemas.microsoft.com/office/powerpoint/2010/main" val="39246549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82102C-BDDD-2573-F1AA-9127232004B2}"/>
              </a:ext>
            </a:extLst>
          </p:cNvPr>
          <p:cNvSpPr>
            <a:spLocks noGrp="1"/>
          </p:cNvSpPr>
          <p:nvPr>
            <p:ph type="title"/>
          </p:nvPr>
        </p:nvSpPr>
        <p:spPr/>
        <p:txBody>
          <a:bodyPr>
            <a:noAutofit/>
          </a:bodyPr>
          <a:lstStyle/>
          <a:p>
            <a:pPr marL="0" indent="0">
              <a:buNone/>
            </a:pPr>
            <a:r>
              <a:rPr lang="en-US" sz="3000"/>
              <a:t>Committee-Recommended Principles for Advanced Leak Detection Technology Standards:</a:t>
            </a:r>
          </a:p>
        </p:txBody>
      </p:sp>
      <p:sp>
        <p:nvSpPr>
          <p:cNvPr id="4" name="Content Placeholder 3">
            <a:extLst>
              <a:ext uri="{FF2B5EF4-FFF2-40B4-BE49-F238E27FC236}">
                <a16:creationId xmlns:a16="http://schemas.microsoft.com/office/drawing/2014/main" id="{D16D2E43-F657-98AE-2B80-8A4D523F9696}"/>
              </a:ext>
            </a:extLst>
          </p:cNvPr>
          <p:cNvSpPr>
            <a:spLocks noGrp="1"/>
          </p:cNvSpPr>
          <p:nvPr>
            <p:ph idx="1"/>
          </p:nvPr>
        </p:nvSpPr>
        <p:spPr/>
        <p:txBody>
          <a:bodyPr>
            <a:normAutofit/>
          </a:bodyPr>
          <a:lstStyle/>
          <a:p>
            <a:pPr marL="0" indent="0" algn="ctr">
              <a:buNone/>
            </a:pPr>
            <a:r>
              <a:rPr lang="en-US" sz="2000" b="1">
                <a:latin typeface="Times New Roman" panose="02020603050405020304" pitchFamily="18" charset="0"/>
                <a:cs typeface="Times New Roman" panose="02020603050405020304" pitchFamily="18" charset="0"/>
              </a:rPr>
              <a:t>Committee Voting Slide</a:t>
            </a:r>
          </a:p>
          <a:p>
            <a:pPr marL="0" indent="0">
              <a:buNone/>
            </a:pPr>
            <a:r>
              <a:rPr lang="en-US" sz="2000">
                <a:latin typeface="Times New Roman" panose="02020603050405020304" pitchFamily="18" charset="0"/>
                <a:cs typeface="Times New Roman" panose="02020603050405020304" pitchFamily="18" charset="0"/>
              </a:rPr>
              <a:t>The proposed rule, as published in the Federal Register and </a:t>
            </a:r>
            <a:r>
              <a:rPr lang="en-US" sz="2000"/>
              <a:t>as supported by the Preliminary Regulatory Impact Analysis and Draft Environmental Assessment</a:t>
            </a:r>
            <a:r>
              <a:rPr lang="en-US" sz="2000">
                <a:latin typeface="Times New Roman" panose="02020603050405020304" pitchFamily="18" charset="0"/>
                <a:cs typeface="Times New Roman" panose="02020603050405020304" pitchFamily="18" charset="0"/>
              </a:rPr>
              <a:t>, regarding ALDP performance, is technically feasible, reasonable, cost-effective, and practicable if PHMSA consider the following principles raised in the proceedings.</a:t>
            </a:r>
          </a:p>
          <a:p>
            <a:pPr marL="0" indent="0">
              <a:buNone/>
            </a:pPr>
            <a:endParaRPr lang="en-US" sz="2000"/>
          </a:p>
          <a:p>
            <a:pPr marL="0" indent="0">
              <a:buNone/>
            </a:pPr>
            <a:r>
              <a:rPr lang="en-US" sz="2000"/>
              <a:t>PHMSA consider the principles raised in the proceedings, including a risk-based approach, the need to develop standards, the need to ensure that such standards are technology neutral and incorporate a flow-rate alternative, encourage technology innovation, allow flexibility for operators to choose technologies to meet the proposed standards and alternative performance standard, recognize supply chain issues, address operator-specific needs, and maintain alignment with EPA standards.</a:t>
            </a:r>
          </a:p>
          <a:p>
            <a:pPr marL="0" indent="0">
              <a:buNone/>
            </a:pPr>
            <a:endParaRPr lang="en-US" sz="2000"/>
          </a:p>
        </p:txBody>
      </p:sp>
      <p:sp>
        <p:nvSpPr>
          <p:cNvPr id="2" name="Slide Number Placeholder 1">
            <a:extLst>
              <a:ext uri="{FF2B5EF4-FFF2-40B4-BE49-F238E27FC236}">
                <a16:creationId xmlns:a16="http://schemas.microsoft.com/office/drawing/2014/main" id="{3F5ED4CD-BD6C-D3B5-720A-ABFAC940567A}"/>
              </a:ext>
            </a:extLst>
          </p:cNvPr>
          <p:cNvSpPr>
            <a:spLocks noGrp="1"/>
          </p:cNvSpPr>
          <p:nvPr>
            <p:ph type="sldNum" sz="quarter" idx="4"/>
          </p:nvPr>
        </p:nvSpPr>
        <p:spPr/>
        <p:txBody>
          <a:bodyPr/>
          <a:lstStyle/>
          <a:p>
            <a:fld id="{BE4FB471-EBB4-4D81-9EA6-902E33AD37CE}" type="slidenum">
              <a:rPr lang="en-US" smtClean="0"/>
              <a:pPr/>
              <a:t>15</a:t>
            </a:fld>
            <a:endParaRPr lang="en-US"/>
          </a:p>
        </p:txBody>
      </p:sp>
      <p:sp>
        <p:nvSpPr>
          <p:cNvPr id="5" name="TextBox 4">
            <a:extLst>
              <a:ext uri="{FF2B5EF4-FFF2-40B4-BE49-F238E27FC236}">
                <a16:creationId xmlns:a16="http://schemas.microsoft.com/office/drawing/2014/main" id="{3C4CFA30-E8A4-7F37-363B-FF5FC49D956B}"/>
              </a:ext>
            </a:extLst>
          </p:cNvPr>
          <p:cNvSpPr txBox="1"/>
          <p:nvPr/>
        </p:nvSpPr>
        <p:spPr>
          <a:xfrm>
            <a:off x="580062" y="5653219"/>
            <a:ext cx="2312633" cy="784830"/>
          </a:xfrm>
          <a:prstGeom prst="rect">
            <a:avLst/>
          </a:prstGeom>
          <a:solidFill>
            <a:schemeClr val="bg1"/>
          </a:solidFill>
          <a:ln w="38100">
            <a:solidFill>
              <a:schemeClr val="accent3">
                <a:lumMod val="75000"/>
              </a:schemeClr>
            </a:solidFill>
          </a:ln>
        </p:spPr>
        <p:txBody>
          <a:bodyPr wrap="square" rtlCol="0">
            <a:spAutoFit/>
          </a:bodyPr>
          <a:lstStyle/>
          <a:p>
            <a:pPr algn="ctr"/>
            <a:r>
              <a:rPr lang="en-US" sz="1500" b="1">
                <a:solidFill>
                  <a:schemeClr val="accent3">
                    <a:lumMod val="75000"/>
                  </a:schemeClr>
                </a:solidFill>
                <a:latin typeface="Arial" panose="020B0604020202020204" pitchFamily="34" charset="0"/>
                <a:cs typeface="Arial" panose="020B0604020202020204" pitchFamily="34" charset="0"/>
              </a:rPr>
              <a:t>GPAC Approved</a:t>
            </a:r>
          </a:p>
          <a:p>
            <a:pPr algn="ctr"/>
            <a:r>
              <a:rPr lang="en-US" sz="1500" b="1">
                <a:solidFill>
                  <a:schemeClr val="accent3">
                    <a:lumMod val="75000"/>
                  </a:schemeClr>
                </a:solidFill>
                <a:latin typeface="Arial" panose="020B0604020202020204" pitchFamily="34" charset="0"/>
                <a:cs typeface="Arial" panose="020B0604020202020204" pitchFamily="34" charset="0"/>
              </a:rPr>
              <a:t>14—1</a:t>
            </a:r>
          </a:p>
          <a:p>
            <a:pPr algn="ctr"/>
            <a:r>
              <a:rPr lang="en-US" sz="1500" b="1">
                <a:solidFill>
                  <a:schemeClr val="accent3">
                    <a:lumMod val="75000"/>
                  </a:schemeClr>
                </a:solidFill>
                <a:latin typeface="Arial" panose="020B0604020202020204" pitchFamily="34" charset="0"/>
                <a:cs typeface="Arial" panose="020B0604020202020204" pitchFamily="34" charset="0"/>
              </a:rPr>
              <a:t>11/29/2023</a:t>
            </a:r>
          </a:p>
        </p:txBody>
      </p:sp>
    </p:spTree>
    <p:extLst>
      <p:ext uri="{BB962C8B-B14F-4D97-AF65-F5344CB8AC3E}">
        <p14:creationId xmlns:p14="http://schemas.microsoft.com/office/powerpoint/2010/main" val="41579964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0D834E-F7BA-49BE-BD58-15363C4A94F4}"/>
              </a:ext>
            </a:extLst>
          </p:cNvPr>
          <p:cNvSpPr>
            <a:spLocks noGrp="1"/>
          </p:cNvSpPr>
          <p:nvPr>
            <p:ph idx="4294967295"/>
          </p:nvPr>
        </p:nvSpPr>
        <p:spPr>
          <a:xfrm>
            <a:off x="301659" y="1053035"/>
            <a:ext cx="8474696" cy="5149802"/>
          </a:xfrm>
          <a:prstGeom prst="rect">
            <a:avLst/>
          </a:prstGeom>
          <a:noFill/>
          <a:ln>
            <a:noFill/>
          </a:ln>
        </p:spPr>
        <p:txBody>
          <a:bodyPr anchor="t" anchorCtr="0">
            <a:normAutofit fontScale="77500" lnSpcReduction="20000"/>
          </a:bodyPr>
          <a:lstStyle/>
          <a:p>
            <a:pPr marL="0" indent="0" algn="ctr">
              <a:buNone/>
            </a:pPr>
            <a:r>
              <a:rPr lang="en-US" sz="2600" b="1">
                <a:latin typeface="Times New Roman" panose="02020603050405020304" pitchFamily="18" charset="0"/>
                <a:cs typeface="Times New Roman" panose="02020603050405020304" pitchFamily="18" charset="0"/>
              </a:rPr>
              <a:t>Committee Voting Slide</a:t>
            </a:r>
          </a:p>
          <a:p>
            <a:pPr marL="0" indent="0">
              <a:buNone/>
            </a:pPr>
            <a:r>
              <a:rPr lang="en-US" sz="1800">
                <a:latin typeface="Times New Roman" panose="02020603050405020304" pitchFamily="18" charset="0"/>
                <a:cs typeface="Times New Roman" panose="02020603050405020304" pitchFamily="18" charset="0"/>
              </a:rPr>
              <a:t>The proposed rule, as published in the Federal Register and </a:t>
            </a:r>
            <a:r>
              <a:rPr lang="en-US" sz="1800"/>
              <a:t>as supported by the Preliminary Regulatory Impact Analysis and Draft Environmental Assessment</a:t>
            </a:r>
            <a:r>
              <a:rPr lang="en-US" sz="1800">
                <a:latin typeface="Times New Roman" panose="02020603050405020304" pitchFamily="18" charset="0"/>
                <a:cs typeface="Times New Roman" panose="02020603050405020304" pitchFamily="18" charset="0"/>
              </a:rPr>
              <a:t>, regarding the </a:t>
            </a:r>
            <a:r>
              <a:rPr lang="en-US" sz="1800"/>
              <a:t>advanced leak detection program </a:t>
            </a:r>
            <a:r>
              <a:rPr lang="en-US" sz="1800">
                <a:latin typeface="Times New Roman" panose="02020603050405020304" pitchFamily="18" charset="0"/>
                <a:cs typeface="Times New Roman" panose="02020603050405020304" pitchFamily="18" charset="0"/>
              </a:rPr>
              <a:t>performance standard for gas transmission and gathering pipelines, is technically feasible, reasonable, cost-effective, and practicable if the following changes are made:</a:t>
            </a:r>
          </a:p>
          <a:p>
            <a:pPr marL="0" indent="0">
              <a:buNone/>
            </a:pPr>
            <a:endParaRPr lang="en-US" sz="1800">
              <a:latin typeface="Times New Roman" panose="02020603050405020304" pitchFamily="18" charset="0"/>
              <a:cs typeface="Times New Roman" panose="02020603050405020304" pitchFamily="18" charset="0"/>
            </a:endParaRPr>
          </a:p>
          <a:p>
            <a:pPr lvl="1"/>
            <a:r>
              <a:rPr lang="en-US" sz="2400"/>
              <a:t>Pipeline: </a:t>
            </a:r>
          </a:p>
          <a:p>
            <a:pPr lvl="2"/>
            <a:r>
              <a:rPr lang="en-US"/>
              <a:t>10 kg/</a:t>
            </a:r>
            <a:r>
              <a:rPr lang="en-US" err="1"/>
              <a:t>hr</a:t>
            </a:r>
            <a:r>
              <a:rPr lang="en-US"/>
              <a:t> flow rate standard for screening surveys; follow up investigation of leak indications with handheld equipment (5 ppm, 5 ppm-m, or 1% LEL) to pinpoint the source of the leak, or</a:t>
            </a:r>
          </a:p>
          <a:p>
            <a:pPr lvl="2"/>
            <a:r>
              <a:rPr lang="en-US"/>
              <a:t>Leakage survey with handheld or mobile equipment (5 ppm, or ppm-m).</a:t>
            </a:r>
          </a:p>
          <a:p>
            <a:pPr lvl="1"/>
            <a:r>
              <a:rPr lang="en-US" sz="2400"/>
              <a:t>Recommend Probability of Detection standard for all flow-rate based advanced leak detection technology: 90%</a:t>
            </a:r>
          </a:p>
          <a:p>
            <a:pPr lvl="1"/>
            <a:r>
              <a:rPr lang="en-US" sz="2400"/>
              <a:t>Aboveground appurtenances: Optical Gas Imaging (consistent with EPA)</a:t>
            </a:r>
          </a:p>
          <a:p>
            <a:pPr lvl="1"/>
            <a:r>
              <a:rPr lang="en-US" sz="2400"/>
              <a:t>Clarify that the scope of the alternative performance standard process in §§ 192.18 and 192.763(c) covers all gas transmission and regulated gas gathering pipelines.</a:t>
            </a:r>
            <a:endParaRPr lang="en-US" sz="2400" strike="sngStrike">
              <a:solidFill>
                <a:srgbClr val="FF0000"/>
              </a:solidFill>
            </a:endParaRPr>
          </a:p>
          <a:p>
            <a:pPr lvl="1"/>
            <a:r>
              <a:rPr lang="en-US"/>
              <a:t>PHMSA should provide meaningful and timely review of notifications and should work with stakeholders to address public availability of notifications.</a:t>
            </a:r>
          </a:p>
          <a:p>
            <a:pPr marL="457200" lvl="1" indent="0">
              <a:buNone/>
            </a:pPr>
            <a:endParaRPr lang="en-US" sz="2400"/>
          </a:p>
          <a:p>
            <a:pPr marL="0" indent="0">
              <a:buNone/>
            </a:pPr>
            <a:endParaRPr lang="en-US" sz="2400">
              <a:latin typeface="Times New Roman" panose="02020603050405020304" pitchFamily="18" charset="0"/>
              <a:cs typeface="Times New Roman" panose="02020603050405020304" pitchFamily="18" charset="0"/>
            </a:endParaRPr>
          </a:p>
          <a:p>
            <a:pPr marL="0" indent="0">
              <a:buNone/>
            </a:pPr>
            <a:endParaRPr lang="en-US"/>
          </a:p>
          <a:p>
            <a:endParaRPr lang="en-US"/>
          </a:p>
        </p:txBody>
      </p:sp>
      <p:sp>
        <p:nvSpPr>
          <p:cNvPr id="10" name="TextBox 9"/>
          <p:cNvSpPr txBox="1"/>
          <p:nvPr/>
        </p:nvSpPr>
        <p:spPr>
          <a:xfrm>
            <a:off x="2987293" y="5163979"/>
            <a:ext cx="3463977" cy="246221"/>
          </a:xfrm>
          <a:prstGeom prst="rect">
            <a:avLst/>
          </a:prstGeom>
          <a:ln/>
        </p:spPr>
        <p:txBody>
          <a:bodyPr vert="horz" wrap="square" lIns="91440" tIns="45720" rIns="91440" bIns="45720" rtlCol="0" anchor="ctr">
            <a:spAutoFit/>
          </a:bodyPr>
          <a:lstStyle/>
          <a:p>
            <a:pPr algn="ctr"/>
            <a:endParaRPr lang="en-US" sz="1000" b="1">
              <a:solidFill>
                <a:schemeClr val="tx2"/>
              </a:solidFill>
              <a:latin typeface="Arial" panose="020B0604020202020204" pitchFamily="34" charset="0"/>
              <a:cs typeface="Arial" panose="020B0604020202020204" pitchFamily="34" charset="0"/>
            </a:endParaRPr>
          </a:p>
        </p:txBody>
      </p:sp>
      <p:sp>
        <p:nvSpPr>
          <p:cNvPr id="9" name="Rectangle 2">
            <a:extLst>
              <a:ext uri="{FF2B5EF4-FFF2-40B4-BE49-F238E27FC236}">
                <a16:creationId xmlns:a16="http://schemas.microsoft.com/office/drawing/2014/main" id="{EE5B2463-B99F-44A6-9FBF-F9ABE5943496}"/>
              </a:ext>
            </a:extLst>
          </p:cNvPr>
          <p:cNvSpPr txBox="1">
            <a:spLocks noChangeArrowheads="1"/>
          </p:cNvSpPr>
          <p:nvPr/>
        </p:nvSpPr>
        <p:spPr>
          <a:xfrm>
            <a:off x="147282" y="118178"/>
            <a:ext cx="9144000" cy="731838"/>
          </a:xfr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a:solidFill>
                  <a:prstClr val="white"/>
                </a:solidFill>
                <a:latin typeface="Times New Roman" panose="02020603050405020304" pitchFamily="18" charset="0"/>
                <a:cs typeface="Times New Roman" panose="02020603050405020304" pitchFamily="18" charset="0"/>
              </a:rPr>
              <a:t>1. Scope, Applicability, and Notifications</a:t>
            </a:r>
          </a:p>
          <a:p>
            <a:pPr lvl="0">
              <a:defRPr/>
            </a:pPr>
            <a:endParaRPr lang="en-US" sz="4000">
              <a:solidFill>
                <a:prstClr val="white"/>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8A93B079-2292-0C99-B016-8CDF3AC70ED7}"/>
              </a:ext>
            </a:extLst>
          </p:cNvPr>
          <p:cNvSpPr/>
          <p:nvPr/>
        </p:nvSpPr>
        <p:spPr>
          <a:xfrm>
            <a:off x="0" y="0"/>
            <a:ext cx="9144000" cy="983958"/>
          </a:xfrm>
          <a:prstGeom prst="rect">
            <a:avLst/>
          </a:prstGeom>
          <a:solidFill>
            <a:srgbClr val="254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anose="02020603050405020304" pitchFamily="18" charset="0"/>
                <a:ea typeface="Tahoma" panose="020B0604030504040204" pitchFamily="34" charset="0"/>
                <a:cs typeface="Times New Roman" panose="02020603050405020304" pitchFamily="18" charset="0"/>
              </a:rPr>
              <a:t>Advanced Leak Detection Program Elements and Performance Standard</a:t>
            </a:r>
          </a:p>
        </p:txBody>
      </p:sp>
      <p:sp>
        <p:nvSpPr>
          <p:cNvPr id="7" name="Slide Number Placeholder 6">
            <a:extLst>
              <a:ext uri="{FF2B5EF4-FFF2-40B4-BE49-F238E27FC236}">
                <a16:creationId xmlns:a16="http://schemas.microsoft.com/office/drawing/2014/main" id="{D10A01C4-F9FD-DFF2-8BC2-47CFA6A8A8B8}"/>
              </a:ext>
            </a:extLst>
          </p:cNvPr>
          <p:cNvSpPr>
            <a:spLocks noGrp="1"/>
          </p:cNvSpPr>
          <p:nvPr>
            <p:ph type="sldNum" sz="quarter" idx="4"/>
          </p:nvPr>
        </p:nvSpPr>
        <p:spPr/>
        <p:txBody>
          <a:bodyPr/>
          <a:lstStyle/>
          <a:p>
            <a:fld id="{BE4FB471-EBB4-4D81-9EA6-902E33AD37CE}" type="slidenum">
              <a:rPr lang="en-US" smtClean="0"/>
              <a:pPr/>
              <a:t>16</a:t>
            </a:fld>
            <a:endParaRPr lang="en-US"/>
          </a:p>
        </p:txBody>
      </p:sp>
      <p:sp>
        <p:nvSpPr>
          <p:cNvPr id="2" name="TextBox 1">
            <a:extLst>
              <a:ext uri="{FF2B5EF4-FFF2-40B4-BE49-F238E27FC236}">
                <a16:creationId xmlns:a16="http://schemas.microsoft.com/office/drawing/2014/main" id="{FE63F0A6-4A3C-6ACF-6C61-D6E83B225349}"/>
              </a:ext>
            </a:extLst>
          </p:cNvPr>
          <p:cNvSpPr txBox="1"/>
          <p:nvPr/>
        </p:nvSpPr>
        <p:spPr>
          <a:xfrm>
            <a:off x="674660" y="5735724"/>
            <a:ext cx="2312633" cy="784830"/>
          </a:xfrm>
          <a:prstGeom prst="rect">
            <a:avLst/>
          </a:prstGeom>
          <a:solidFill>
            <a:schemeClr val="bg1"/>
          </a:solidFill>
          <a:ln w="38100">
            <a:solidFill>
              <a:schemeClr val="accent3">
                <a:lumMod val="75000"/>
              </a:schemeClr>
            </a:solidFill>
          </a:ln>
        </p:spPr>
        <p:txBody>
          <a:bodyPr wrap="square" rtlCol="0">
            <a:spAutoFit/>
          </a:bodyPr>
          <a:lstStyle/>
          <a:p>
            <a:pPr algn="ctr"/>
            <a:r>
              <a:rPr lang="en-US" sz="1500" b="1">
                <a:solidFill>
                  <a:schemeClr val="accent3">
                    <a:lumMod val="75000"/>
                  </a:schemeClr>
                </a:solidFill>
                <a:latin typeface="Arial" panose="020B0604020202020204" pitchFamily="34" charset="0"/>
                <a:cs typeface="Arial" panose="020B0604020202020204" pitchFamily="34" charset="0"/>
              </a:rPr>
              <a:t>GPAC Approved</a:t>
            </a:r>
          </a:p>
          <a:p>
            <a:pPr algn="ctr"/>
            <a:r>
              <a:rPr lang="en-US" sz="1500" b="1">
                <a:solidFill>
                  <a:schemeClr val="accent3">
                    <a:lumMod val="75000"/>
                  </a:schemeClr>
                </a:solidFill>
                <a:latin typeface="Arial" panose="020B0604020202020204" pitchFamily="34" charset="0"/>
                <a:cs typeface="Arial" panose="020B0604020202020204" pitchFamily="34" charset="0"/>
              </a:rPr>
              <a:t>15—0</a:t>
            </a:r>
          </a:p>
          <a:p>
            <a:pPr algn="ctr"/>
            <a:r>
              <a:rPr lang="en-US" sz="1500" b="1">
                <a:solidFill>
                  <a:schemeClr val="accent3">
                    <a:lumMod val="75000"/>
                  </a:schemeClr>
                </a:solidFill>
                <a:latin typeface="Arial" panose="020B0604020202020204" pitchFamily="34" charset="0"/>
                <a:cs typeface="Arial" panose="020B0604020202020204" pitchFamily="34" charset="0"/>
              </a:rPr>
              <a:t>11/29/2023</a:t>
            </a:r>
          </a:p>
        </p:txBody>
      </p:sp>
    </p:spTree>
    <p:extLst>
      <p:ext uri="{BB962C8B-B14F-4D97-AF65-F5344CB8AC3E}">
        <p14:creationId xmlns:p14="http://schemas.microsoft.com/office/powerpoint/2010/main" val="31866616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0D834E-F7BA-49BE-BD58-15363C4A94F4}"/>
              </a:ext>
            </a:extLst>
          </p:cNvPr>
          <p:cNvSpPr>
            <a:spLocks noGrp="1"/>
          </p:cNvSpPr>
          <p:nvPr>
            <p:ph idx="4294967295"/>
          </p:nvPr>
        </p:nvSpPr>
        <p:spPr>
          <a:xfrm>
            <a:off x="339634" y="1053035"/>
            <a:ext cx="8386355" cy="4890565"/>
          </a:xfrm>
          <a:prstGeom prst="rect">
            <a:avLst/>
          </a:prstGeom>
          <a:noFill/>
          <a:ln>
            <a:noFill/>
          </a:ln>
        </p:spPr>
        <p:txBody>
          <a:bodyPr anchor="t" anchorCtr="0">
            <a:normAutofit fontScale="47500" lnSpcReduction="20000"/>
          </a:bodyPr>
          <a:lstStyle/>
          <a:p>
            <a:pPr marL="0" indent="0" algn="ctr">
              <a:buNone/>
            </a:pPr>
            <a:r>
              <a:rPr lang="en-US" sz="4500" b="1">
                <a:latin typeface="Times New Roman" panose="02020603050405020304" pitchFamily="18" charset="0"/>
                <a:cs typeface="Times New Roman" panose="02020603050405020304" pitchFamily="18" charset="0"/>
              </a:rPr>
              <a:t>Committee Voting Slide</a:t>
            </a:r>
          </a:p>
          <a:p>
            <a:pPr marL="0" indent="0">
              <a:buNone/>
            </a:pPr>
            <a:r>
              <a:rPr lang="en-US" sz="3500">
                <a:latin typeface="Times New Roman" panose="02020603050405020304" pitchFamily="18" charset="0"/>
                <a:cs typeface="Times New Roman" panose="02020603050405020304" pitchFamily="18" charset="0"/>
              </a:rPr>
              <a:t>The proposed rule, as published in the Federal Register and </a:t>
            </a:r>
            <a:r>
              <a:rPr lang="en-US" sz="3500"/>
              <a:t>as supported by the Preliminary Regulatory Impact Analysis and Draft Environmental Assessment</a:t>
            </a:r>
            <a:r>
              <a:rPr lang="en-US" sz="3500">
                <a:latin typeface="Times New Roman" panose="02020603050405020304" pitchFamily="18" charset="0"/>
                <a:cs typeface="Times New Roman" panose="02020603050405020304" pitchFamily="18" charset="0"/>
              </a:rPr>
              <a:t>, regarding the </a:t>
            </a:r>
            <a:r>
              <a:rPr lang="en-US" sz="3500"/>
              <a:t>advanced leak detection program </a:t>
            </a:r>
            <a:r>
              <a:rPr lang="en-US" sz="3500">
                <a:latin typeface="Times New Roman" panose="02020603050405020304" pitchFamily="18" charset="0"/>
                <a:cs typeface="Times New Roman" panose="02020603050405020304" pitchFamily="18" charset="0"/>
              </a:rPr>
              <a:t>performance standard for gas distribution pipelines, is technically feasible, reasonable, cost-effective, and practicable if the following changes are made:</a:t>
            </a:r>
          </a:p>
          <a:p>
            <a:pPr marL="0" indent="0">
              <a:buNone/>
            </a:pPr>
            <a:endParaRPr lang="en-US" sz="2500">
              <a:latin typeface="Times New Roman" panose="02020603050405020304" pitchFamily="18" charset="0"/>
              <a:cs typeface="Times New Roman" panose="02020603050405020304" pitchFamily="18" charset="0"/>
            </a:endParaRPr>
          </a:p>
          <a:p>
            <a:r>
              <a:rPr lang="en-US" sz="4000"/>
              <a:t>Performance standards for Pipelines: </a:t>
            </a:r>
          </a:p>
          <a:p>
            <a:pPr lvl="1"/>
            <a:r>
              <a:rPr lang="en-US" sz="3500"/>
              <a:t>0.5 kg/hour screening survey and follow up investigation of leak indications with handheld equipment (5 ppm, 5 ppm-m, or 1% LEL), or</a:t>
            </a:r>
          </a:p>
          <a:p>
            <a:pPr lvl="1"/>
            <a:r>
              <a:rPr lang="en-US" sz="3500"/>
              <a:t>Leakage survey with handheld or mobile equipment (5 ppm or 5 ppm-m).</a:t>
            </a:r>
          </a:p>
          <a:p>
            <a:r>
              <a:rPr lang="en-US" sz="4000"/>
              <a:t>Consideration of alternative standard for inside piping.</a:t>
            </a:r>
          </a:p>
          <a:p>
            <a:r>
              <a:rPr lang="en-US" sz="4000"/>
              <a:t>Recommend Probability of Detection standard for all flow-rate based advanced leak detection technology of 90%</a:t>
            </a:r>
          </a:p>
          <a:p>
            <a:r>
              <a:rPr lang="en-US" sz="4000"/>
              <a:t>Clarify that the scope of the alternative performance standard process in §§ 192.18 and 192.763(c) covers gas distribution pipelines.</a:t>
            </a:r>
            <a:endParaRPr lang="en-US" sz="4000" strike="sngStrike"/>
          </a:p>
          <a:p>
            <a:r>
              <a:rPr lang="en-US" sz="4000"/>
              <a:t>PHMSA should provide meaningful and timely review of notifications and should work with stakeholders to address public availability of notifications.</a:t>
            </a:r>
          </a:p>
          <a:p>
            <a:endParaRPr lang="en-US" sz="3800">
              <a:solidFill>
                <a:srgbClr val="FF0000"/>
              </a:solidFill>
            </a:endParaRPr>
          </a:p>
          <a:p>
            <a:pPr marL="0" indent="0">
              <a:buNone/>
            </a:pPr>
            <a:endParaRPr lang="en-US" sz="1800">
              <a:solidFill>
                <a:srgbClr val="FF0000"/>
              </a:solidFill>
              <a:latin typeface="Times New Roman" panose="02020603050405020304" pitchFamily="18" charset="0"/>
              <a:cs typeface="Times New Roman" panose="02020603050405020304" pitchFamily="18" charset="0"/>
            </a:endParaRPr>
          </a:p>
          <a:p>
            <a:pPr marL="0" indent="0">
              <a:buNone/>
            </a:pPr>
            <a:endParaRPr lang="en-US"/>
          </a:p>
          <a:p>
            <a:endParaRPr lang="en-US"/>
          </a:p>
        </p:txBody>
      </p:sp>
      <p:sp>
        <p:nvSpPr>
          <p:cNvPr id="10" name="TextBox 9"/>
          <p:cNvSpPr txBox="1"/>
          <p:nvPr/>
        </p:nvSpPr>
        <p:spPr>
          <a:xfrm>
            <a:off x="2987293" y="5163979"/>
            <a:ext cx="3463977" cy="246221"/>
          </a:xfrm>
          <a:prstGeom prst="rect">
            <a:avLst/>
          </a:prstGeom>
          <a:ln/>
        </p:spPr>
        <p:txBody>
          <a:bodyPr vert="horz" wrap="square" lIns="91440" tIns="45720" rIns="91440" bIns="45720" rtlCol="0" anchor="ctr">
            <a:spAutoFit/>
          </a:bodyPr>
          <a:lstStyle/>
          <a:p>
            <a:pPr algn="ctr"/>
            <a:endParaRPr lang="en-US" sz="1000" b="1">
              <a:solidFill>
                <a:schemeClr val="tx2"/>
              </a:solidFill>
              <a:latin typeface="Arial" panose="020B0604020202020204" pitchFamily="34" charset="0"/>
              <a:cs typeface="Arial" panose="020B0604020202020204" pitchFamily="34" charset="0"/>
            </a:endParaRPr>
          </a:p>
        </p:txBody>
      </p:sp>
      <p:sp>
        <p:nvSpPr>
          <p:cNvPr id="9" name="Rectangle 2">
            <a:extLst>
              <a:ext uri="{FF2B5EF4-FFF2-40B4-BE49-F238E27FC236}">
                <a16:creationId xmlns:a16="http://schemas.microsoft.com/office/drawing/2014/main" id="{EE5B2463-B99F-44A6-9FBF-F9ABE5943496}"/>
              </a:ext>
            </a:extLst>
          </p:cNvPr>
          <p:cNvSpPr txBox="1">
            <a:spLocks noChangeArrowheads="1"/>
          </p:cNvSpPr>
          <p:nvPr/>
        </p:nvSpPr>
        <p:spPr>
          <a:xfrm>
            <a:off x="147282" y="118178"/>
            <a:ext cx="9144000" cy="731838"/>
          </a:xfr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a:solidFill>
                  <a:prstClr val="white"/>
                </a:solidFill>
                <a:latin typeface="Times New Roman" panose="02020603050405020304" pitchFamily="18" charset="0"/>
                <a:cs typeface="Times New Roman" panose="02020603050405020304" pitchFamily="18" charset="0"/>
              </a:rPr>
              <a:t>1. Scope, Applicability, and Notifications</a:t>
            </a:r>
          </a:p>
          <a:p>
            <a:pPr lvl="0">
              <a:defRPr/>
            </a:pPr>
            <a:endParaRPr lang="en-US" sz="4000">
              <a:solidFill>
                <a:prstClr val="white"/>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8A93B079-2292-0C99-B016-8CDF3AC70ED7}"/>
              </a:ext>
            </a:extLst>
          </p:cNvPr>
          <p:cNvSpPr/>
          <p:nvPr/>
        </p:nvSpPr>
        <p:spPr>
          <a:xfrm>
            <a:off x="0" y="0"/>
            <a:ext cx="9144000" cy="983958"/>
          </a:xfrm>
          <a:prstGeom prst="rect">
            <a:avLst/>
          </a:prstGeom>
          <a:solidFill>
            <a:srgbClr val="254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anose="02020603050405020304" pitchFamily="18" charset="0"/>
                <a:ea typeface="Tahoma" panose="020B0604030504040204" pitchFamily="34" charset="0"/>
                <a:cs typeface="Times New Roman" panose="02020603050405020304" pitchFamily="18" charset="0"/>
              </a:rPr>
              <a:t>Advanced Leak Detection Program Elements and Performance Standard</a:t>
            </a:r>
          </a:p>
        </p:txBody>
      </p:sp>
      <p:sp>
        <p:nvSpPr>
          <p:cNvPr id="7" name="Slide Number Placeholder 6">
            <a:extLst>
              <a:ext uri="{FF2B5EF4-FFF2-40B4-BE49-F238E27FC236}">
                <a16:creationId xmlns:a16="http://schemas.microsoft.com/office/drawing/2014/main" id="{D10A01C4-F9FD-DFF2-8BC2-47CFA6A8A8B8}"/>
              </a:ext>
            </a:extLst>
          </p:cNvPr>
          <p:cNvSpPr>
            <a:spLocks noGrp="1"/>
          </p:cNvSpPr>
          <p:nvPr>
            <p:ph type="sldNum" sz="quarter" idx="4"/>
          </p:nvPr>
        </p:nvSpPr>
        <p:spPr/>
        <p:txBody>
          <a:bodyPr/>
          <a:lstStyle/>
          <a:p>
            <a:fld id="{BE4FB471-EBB4-4D81-9EA6-902E33AD37CE}" type="slidenum">
              <a:rPr lang="en-US" smtClean="0"/>
              <a:pPr/>
              <a:t>17</a:t>
            </a:fld>
            <a:endParaRPr lang="en-US"/>
          </a:p>
        </p:txBody>
      </p:sp>
      <p:sp>
        <p:nvSpPr>
          <p:cNvPr id="2" name="TextBox 1">
            <a:extLst>
              <a:ext uri="{FF2B5EF4-FFF2-40B4-BE49-F238E27FC236}">
                <a16:creationId xmlns:a16="http://schemas.microsoft.com/office/drawing/2014/main" id="{DB0B7F47-34DB-C247-A8F2-6D70301C4006}"/>
              </a:ext>
            </a:extLst>
          </p:cNvPr>
          <p:cNvSpPr txBox="1"/>
          <p:nvPr/>
        </p:nvSpPr>
        <p:spPr>
          <a:xfrm>
            <a:off x="674660" y="5551185"/>
            <a:ext cx="2312633" cy="784830"/>
          </a:xfrm>
          <a:prstGeom prst="rect">
            <a:avLst/>
          </a:prstGeom>
          <a:solidFill>
            <a:schemeClr val="bg1"/>
          </a:solidFill>
          <a:ln w="38100">
            <a:solidFill>
              <a:schemeClr val="accent3">
                <a:lumMod val="75000"/>
              </a:schemeClr>
            </a:solidFill>
          </a:ln>
        </p:spPr>
        <p:txBody>
          <a:bodyPr wrap="square" rtlCol="0">
            <a:spAutoFit/>
          </a:bodyPr>
          <a:lstStyle/>
          <a:p>
            <a:pPr algn="ctr"/>
            <a:r>
              <a:rPr lang="en-US" sz="1500" b="1">
                <a:solidFill>
                  <a:schemeClr val="accent3">
                    <a:lumMod val="75000"/>
                  </a:schemeClr>
                </a:solidFill>
                <a:latin typeface="Arial" panose="020B0604020202020204" pitchFamily="34" charset="0"/>
                <a:cs typeface="Arial" panose="020B0604020202020204" pitchFamily="34" charset="0"/>
              </a:rPr>
              <a:t>GPAC Approved</a:t>
            </a:r>
          </a:p>
          <a:p>
            <a:pPr algn="ctr"/>
            <a:r>
              <a:rPr lang="en-US" sz="1500" b="1">
                <a:solidFill>
                  <a:schemeClr val="accent3">
                    <a:lumMod val="75000"/>
                  </a:schemeClr>
                </a:solidFill>
                <a:latin typeface="Arial" panose="020B0604020202020204" pitchFamily="34" charset="0"/>
                <a:cs typeface="Arial" panose="020B0604020202020204" pitchFamily="34" charset="0"/>
              </a:rPr>
              <a:t>14—1</a:t>
            </a:r>
          </a:p>
          <a:p>
            <a:pPr algn="ctr"/>
            <a:r>
              <a:rPr lang="en-US" sz="1500" b="1">
                <a:solidFill>
                  <a:schemeClr val="accent3">
                    <a:lumMod val="75000"/>
                  </a:schemeClr>
                </a:solidFill>
                <a:latin typeface="Arial" panose="020B0604020202020204" pitchFamily="34" charset="0"/>
                <a:cs typeface="Arial" panose="020B0604020202020204" pitchFamily="34" charset="0"/>
              </a:rPr>
              <a:t>11/29/2023</a:t>
            </a:r>
          </a:p>
        </p:txBody>
      </p:sp>
    </p:spTree>
    <p:extLst>
      <p:ext uri="{BB962C8B-B14F-4D97-AF65-F5344CB8AC3E}">
        <p14:creationId xmlns:p14="http://schemas.microsoft.com/office/powerpoint/2010/main" val="5215918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0D834E-F7BA-49BE-BD58-15363C4A94F4}"/>
              </a:ext>
            </a:extLst>
          </p:cNvPr>
          <p:cNvSpPr>
            <a:spLocks noGrp="1"/>
          </p:cNvSpPr>
          <p:nvPr>
            <p:ph idx="4294967295"/>
          </p:nvPr>
        </p:nvSpPr>
        <p:spPr>
          <a:xfrm>
            <a:off x="603248" y="1053035"/>
            <a:ext cx="7924800" cy="4890565"/>
          </a:xfrm>
          <a:prstGeom prst="rect">
            <a:avLst/>
          </a:prstGeom>
          <a:noFill/>
          <a:ln>
            <a:noFill/>
          </a:ln>
        </p:spPr>
        <p:txBody>
          <a:bodyPr anchor="t" anchorCtr="0">
            <a:normAutofit fontScale="92500" lnSpcReduction="20000"/>
          </a:bodyPr>
          <a:lstStyle/>
          <a:p>
            <a:pPr marL="0" indent="0" algn="ctr">
              <a:buNone/>
            </a:pPr>
            <a:r>
              <a:rPr lang="en-US" sz="2600" b="1" dirty="0">
                <a:latin typeface="Times New Roman" panose="02020603050405020304" pitchFamily="18" charset="0"/>
                <a:cs typeface="Times New Roman" panose="02020603050405020304" pitchFamily="18" charset="0"/>
              </a:rPr>
              <a:t>Committee Voting Slide</a:t>
            </a:r>
          </a:p>
          <a:p>
            <a:pPr marL="0" indent="0">
              <a:buNone/>
            </a:pPr>
            <a:r>
              <a:rPr lang="en-US" sz="2400" dirty="0">
                <a:latin typeface="Times New Roman" panose="02020603050405020304" pitchFamily="18" charset="0"/>
                <a:cs typeface="Times New Roman" panose="02020603050405020304" pitchFamily="18" charset="0"/>
              </a:rPr>
              <a:t>The proposed rule, as published in the Federal Register and </a:t>
            </a:r>
            <a:r>
              <a:rPr lang="en-US" sz="2400" dirty="0"/>
              <a:t>as supported by the Preliminary Regulatory Impact Analysis and Draft Environmental Assessment</a:t>
            </a:r>
            <a:r>
              <a:rPr lang="en-US" sz="2400" dirty="0">
                <a:latin typeface="Times New Roman" panose="02020603050405020304" pitchFamily="18" charset="0"/>
                <a:cs typeface="Times New Roman" panose="02020603050405020304" pitchFamily="18" charset="0"/>
              </a:rPr>
              <a:t>, regarding the </a:t>
            </a:r>
            <a:r>
              <a:rPr lang="en-US" sz="2400" dirty="0"/>
              <a:t>advanced leak detection program elements, </a:t>
            </a:r>
            <a:r>
              <a:rPr lang="en-US" sz="2400" dirty="0">
                <a:latin typeface="Times New Roman" panose="02020603050405020304" pitchFamily="18" charset="0"/>
                <a:cs typeface="Times New Roman" panose="02020603050405020304" pitchFamily="18" charset="0"/>
              </a:rPr>
              <a:t>is technically feasible, reasonable, cost-effective, and practicable with the following considerations:</a:t>
            </a:r>
          </a:p>
          <a:p>
            <a:r>
              <a:rPr lang="en-US" dirty="0"/>
              <a:t>The committee recognizes that periodic evaluation and continuous improvement is necessary and recommends PHMSA consider requiring an operator conduct an evaluation every 3 years to ensure the adequacy of the leak detection program.</a:t>
            </a:r>
          </a:p>
          <a:p>
            <a:r>
              <a:rPr lang="en-US" dirty="0"/>
              <a:t>PHMSA should provide guidance on compliance with § 192.763(a)(1)(iii), with special attention for implementation by small operators.</a:t>
            </a:r>
          </a:p>
          <a:p>
            <a:endParaRPr lang="en-US" dirty="0"/>
          </a:p>
        </p:txBody>
      </p:sp>
      <p:sp>
        <p:nvSpPr>
          <p:cNvPr id="9" name="Rectangle 2">
            <a:extLst>
              <a:ext uri="{FF2B5EF4-FFF2-40B4-BE49-F238E27FC236}">
                <a16:creationId xmlns:a16="http://schemas.microsoft.com/office/drawing/2014/main" id="{EE5B2463-B99F-44A6-9FBF-F9ABE5943496}"/>
              </a:ext>
            </a:extLst>
          </p:cNvPr>
          <p:cNvSpPr txBox="1">
            <a:spLocks noChangeArrowheads="1"/>
          </p:cNvSpPr>
          <p:nvPr/>
        </p:nvSpPr>
        <p:spPr>
          <a:xfrm>
            <a:off x="147282" y="118178"/>
            <a:ext cx="9144000" cy="731838"/>
          </a:xfr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a:solidFill>
                  <a:prstClr val="white"/>
                </a:solidFill>
                <a:latin typeface="Times New Roman" panose="02020603050405020304" pitchFamily="18" charset="0"/>
                <a:cs typeface="Times New Roman" panose="02020603050405020304" pitchFamily="18" charset="0"/>
              </a:rPr>
              <a:t>1. Scope, Applicability, and Notifications</a:t>
            </a:r>
          </a:p>
          <a:p>
            <a:pPr lvl="0">
              <a:defRPr/>
            </a:pPr>
            <a:endParaRPr lang="en-US" sz="4000">
              <a:solidFill>
                <a:prstClr val="white"/>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8A93B079-2292-0C99-B016-8CDF3AC70ED7}"/>
              </a:ext>
            </a:extLst>
          </p:cNvPr>
          <p:cNvSpPr/>
          <p:nvPr/>
        </p:nvSpPr>
        <p:spPr>
          <a:xfrm>
            <a:off x="0" y="0"/>
            <a:ext cx="9144000" cy="983958"/>
          </a:xfrm>
          <a:prstGeom prst="rect">
            <a:avLst/>
          </a:prstGeom>
          <a:solidFill>
            <a:srgbClr val="254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anose="02020603050405020304" pitchFamily="18" charset="0"/>
                <a:ea typeface="Tahoma" panose="020B0604030504040204" pitchFamily="34" charset="0"/>
                <a:cs typeface="Times New Roman" panose="02020603050405020304" pitchFamily="18" charset="0"/>
              </a:rPr>
              <a:t>Advanced Leak Detection Program Elements and Performance Standard</a:t>
            </a:r>
          </a:p>
        </p:txBody>
      </p:sp>
      <p:sp>
        <p:nvSpPr>
          <p:cNvPr id="7" name="Slide Number Placeholder 6">
            <a:extLst>
              <a:ext uri="{FF2B5EF4-FFF2-40B4-BE49-F238E27FC236}">
                <a16:creationId xmlns:a16="http://schemas.microsoft.com/office/drawing/2014/main" id="{D10A01C4-F9FD-DFF2-8BC2-47CFA6A8A8B8}"/>
              </a:ext>
            </a:extLst>
          </p:cNvPr>
          <p:cNvSpPr>
            <a:spLocks noGrp="1"/>
          </p:cNvSpPr>
          <p:nvPr>
            <p:ph type="sldNum" sz="quarter" idx="4"/>
          </p:nvPr>
        </p:nvSpPr>
        <p:spPr/>
        <p:txBody>
          <a:bodyPr/>
          <a:lstStyle/>
          <a:p>
            <a:fld id="{BE4FB471-EBB4-4D81-9EA6-902E33AD37CE}" type="slidenum">
              <a:rPr lang="en-US" smtClean="0"/>
              <a:pPr/>
              <a:t>18</a:t>
            </a:fld>
            <a:endParaRPr lang="en-US"/>
          </a:p>
        </p:txBody>
      </p:sp>
      <p:sp>
        <p:nvSpPr>
          <p:cNvPr id="2" name="TextBox 1">
            <a:extLst>
              <a:ext uri="{FF2B5EF4-FFF2-40B4-BE49-F238E27FC236}">
                <a16:creationId xmlns:a16="http://schemas.microsoft.com/office/drawing/2014/main" id="{66833673-FE9E-26C5-C4DD-2A20A6B7C461}"/>
              </a:ext>
            </a:extLst>
          </p:cNvPr>
          <p:cNvSpPr txBox="1"/>
          <p:nvPr/>
        </p:nvSpPr>
        <p:spPr>
          <a:xfrm>
            <a:off x="603248" y="5653219"/>
            <a:ext cx="2312633" cy="784830"/>
          </a:xfrm>
          <a:prstGeom prst="rect">
            <a:avLst/>
          </a:prstGeom>
          <a:solidFill>
            <a:schemeClr val="bg1"/>
          </a:solidFill>
          <a:ln w="38100">
            <a:solidFill>
              <a:schemeClr val="accent3">
                <a:lumMod val="75000"/>
              </a:schemeClr>
            </a:solidFill>
          </a:ln>
        </p:spPr>
        <p:txBody>
          <a:bodyPr wrap="square" rtlCol="0">
            <a:spAutoFit/>
          </a:bodyPr>
          <a:lstStyle/>
          <a:p>
            <a:pPr algn="ctr"/>
            <a:r>
              <a:rPr lang="en-US" sz="1500" b="1">
                <a:solidFill>
                  <a:schemeClr val="accent3">
                    <a:lumMod val="75000"/>
                  </a:schemeClr>
                </a:solidFill>
                <a:latin typeface="Arial" panose="020B0604020202020204" pitchFamily="34" charset="0"/>
                <a:cs typeface="Arial" panose="020B0604020202020204" pitchFamily="34" charset="0"/>
              </a:rPr>
              <a:t>GPAC Approved</a:t>
            </a:r>
          </a:p>
          <a:p>
            <a:pPr algn="ctr"/>
            <a:r>
              <a:rPr lang="en-US" sz="1500" b="1">
                <a:solidFill>
                  <a:schemeClr val="accent3">
                    <a:lumMod val="75000"/>
                  </a:schemeClr>
                </a:solidFill>
                <a:latin typeface="Arial" panose="020B0604020202020204" pitchFamily="34" charset="0"/>
                <a:cs typeface="Arial" panose="020B0604020202020204" pitchFamily="34" charset="0"/>
              </a:rPr>
              <a:t>15—0</a:t>
            </a:r>
          </a:p>
          <a:p>
            <a:pPr algn="ctr"/>
            <a:r>
              <a:rPr lang="en-US" sz="1500" b="1">
                <a:solidFill>
                  <a:schemeClr val="accent3">
                    <a:lumMod val="75000"/>
                  </a:schemeClr>
                </a:solidFill>
                <a:latin typeface="Arial" panose="020B0604020202020204" pitchFamily="34" charset="0"/>
                <a:cs typeface="Arial" panose="020B0604020202020204" pitchFamily="34" charset="0"/>
              </a:rPr>
              <a:t>11/29/2023</a:t>
            </a:r>
          </a:p>
        </p:txBody>
      </p:sp>
    </p:spTree>
    <p:extLst>
      <p:ext uri="{BB962C8B-B14F-4D97-AF65-F5344CB8AC3E}">
        <p14:creationId xmlns:p14="http://schemas.microsoft.com/office/powerpoint/2010/main" val="4881307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0D834E-F7BA-49BE-BD58-15363C4A94F4}"/>
              </a:ext>
            </a:extLst>
          </p:cNvPr>
          <p:cNvSpPr>
            <a:spLocks noGrp="1"/>
          </p:cNvSpPr>
          <p:nvPr>
            <p:ph idx="4294967295"/>
          </p:nvPr>
        </p:nvSpPr>
        <p:spPr>
          <a:xfrm>
            <a:off x="603248" y="806459"/>
            <a:ext cx="7924800" cy="4890565"/>
          </a:xfrm>
          <a:prstGeom prst="rect">
            <a:avLst/>
          </a:prstGeom>
          <a:noFill/>
          <a:ln>
            <a:noFill/>
          </a:ln>
        </p:spPr>
        <p:txBody>
          <a:bodyPr anchor="t" anchorCtr="0">
            <a:normAutofit fontScale="92500"/>
          </a:bodyPr>
          <a:lstStyle/>
          <a:p>
            <a:pPr marL="0" indent="0" algn="ctr">
              <a:buNone/>
            </a:pPr>
            <a:endParaRPr lang="en-US" sz="2600" b="1">
              <a:latin typeface="Times New Roman" panose="02020603050405020304" pitchFamily="18" charset="0"/>
              <a:cs typeface="Times New Roman" panose="02020603050405020304" pitchFamily="18" charset="0"/>
            </a:endParaRPr>
          </a:p>
          <a:p>
            <a:pPr marL="0" indent="0" algn="ctr">
              <a:buNone/>
            </a:pPr>
            <a:r>
              <a:rPr lang="en-US" sz="2600" b="1">
                <a:latin typeface="Times New Roman" panose="02020603050405020304" pitchFamily="18" charset="0"/>
                <a:cs typeface="Times New Roman" panose="02020603050405020304" pitchFamily="18" charset="0"/>
              </a:rPr>
              <a:t>Committee Voting Slide</a:t>
            </a:r>
          </a:p>
          <a:p>
            <a:pPr marL="0" indent="0">
              <a:buNone/>
            </a:pPr>
            <a:r>
              <a:rPr lang="en-US" sz="2400">
                <a:latin typeface="Times New Roman" panose="02020603050405020304" pitchFamily="18" charset="0"/>
                <a:cs typeface="Times New Roman" panose="02020603050405020304" pitchFamily="18" charset="0"/>
              </a:rPr>
              <a:t>The proposed rule, as published in the Federal Register and </a:t>
            </a:r>
            <a:r>
              <a:rPr lang="en-US" sz="2400"/>
              <a:t>as supported by the Preliminary Regulatory Impact Analysis and Draft Environmental Assessment</a:t>
            </a:r>
            <a:r>
              <a:rPr lang="en-US" sz="2400">
                <a:latin typeface="Times New Roman" panose="02020603050405020304" pitchFamily="18" charset="0"/>
                <a:cs typeface="Times New Roman" panose="02020603050405020304" pitchFamily="18" charset="0"/>
              </a:rPr>
              <a:t>, regarding the use of human senses and the alternative performance standard within the advanced leak detection program, is technically feasible, reasonable, cost-effective, and practicable if the following changes are made:</a:t>
            </a:r>
          </a:p>
          <a:p>
            <a:r>
              <a:rPr lang="en-US" sz="2400"/>
              <a:t>The exception for using leak detection equipment for onshore class 1 and 2 transmission and gathering lines in § 192.706(a)(2) is removed.</a:t>
            </a:r>
          </a:p>
          <a:p>
            <a:r>
              <a:rPr lang="en-US" sz="2400"/>
              <a:t>Add to § 192.763 that an operator may use human senses in addition to leak detection equipment.</a:t>
            </a:r>
          </a:p>
          <a:p>
            <a:pPr marL="0" indent="0">
              <a:buNone/>
            </a:pPr>
            <a:endParaRPr lang="en-US" sz="2400">
              <a:latin typeface="Times New Roman" panose="02020603050405020304" pitchFamily="18" charset="0"/>
              <a:cs typeface="Times New Roman" panose="02020603050405020304" pitchFamily="18" charset="0"/>
            </a:endParaRPr>
          </a:p>
          <a:p>
            <a:pPr marL="0" indent="0">
              <a:buNone/>
            </a:pPr>
            <a:endParaRPr lang="en-US"/>
          </a:p>
          <a:p>
            <a:endParaRPr lang="en-US"/>
          </a:p>
        </p:txBody>
      </p:sp>
      <p:sp>
        <p:nvSpPr>
          <p:cNvPr id="10" name="TextBox 9"/>
          <p:cNvSpPr txBox="1"/>
          <p:nvPr/>
        </p:nvSpPr>
        <p:spPr>
          <a:xfrm>
            <a:off x="2987293" y="5163979"/>
            <a:ext cx="3463977" cy="246221"/>
          </a:xfrm>
          <a:prstGeom prst="rect">
            <a:avLst/>
          </a:prstGeom>
          <a:ln/>
        </p:spPr>
        <p:txBody>
          <a:bodyPr vert="horz" wrap="square" lIns="91440" tIns="45720" rIns="91440" bIns="45720" rtlCol="0" anchor="ctr">
            <a:spAutoFit/>
          </a:bodyPr>
          <a:lstStyle/>
          <a:p>
            <a:pPr algn="ctr"/>
            <a:endParaRPr lang="en-US" sz="1000" b="1">
              <a:solidFill>
                <a:schemeClr val="tx2"/>
              </a:solidFill>
              <a:latin typeface="Arial" panose="020B0604020202020204" pitchFamily="34" charset="0"/>
              <a:cs typeface="Arial" panose="020B0604020202020204" pitchFamily="34" charset="0"/>
            </a:endParaRPr>
          </a:p>
        </p:txBody>
      </p:sp>
      <p:sp>
        <p:nvSpPr>
          <p:cNvPr id="9" name="Rectangle 2">
            <a:extLst>
              <a:ext uri="{FF2B5EF4-FFF2-40B4-BE49-F238E27FC236}">
                <a16:creationId xmlns:a16="http://schemas.microsoft.com/office/drawing/2014/main" id="{EE5B2463-B99F-44A6-9FBF-F9ABE5943496}"/>
              </a:ext>
            </a:extLst>
          </p:cNvPr>
          <p:cNvSpPr txBox="1">
            <a:spLocks noChangeArrowheads="1"/>
          </p:cNvSpPr>
          <p:nvPr/>
        </p:nvSpPr>
        <p:spPr>
          <a:xfrm>
            <a:off x="147282" y="118178"/>
            <a:ext cx="9144000" cy="731838"/>
          </a:xfr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a:solidFill>
                  <a:prstClr val="white"/>
                </a:solidFill>
                <a:latin typeface="Times New Roman" panose="02020603050405020304" pitchFamily="18" charset="0"/>
                <a:cs typeface="Times New Roman" panose="02020603050405020304" pitchFamily="18" charset="0"/>
              </a:rPr>
              <a:t>1. Scope, Applicability, and Notifications</a:t>
            </a:r>
          </a:p>
          <a:p>
            <a:pPr lvl="0">
              <a:defRPr/>
            </a:pPr>
            <a:endParaRPr lang="en-US" sz="4000">
              <a:solidFill>
                <a:prstClr val="white"/>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8A93B079-2292-0C99-B016-8CDF3AC70ED7}"/>
              </a:ext>
            </a:extLst>
          </p:cNvPr>
          <p:cNvSpPr/>
          <p:nvPr/>
        </p:nvSpPr>
        <p:spPr>
          <a:xfrm>
            <a:off x="0" y="0"/>
            <a:ext cx="9144000" cy="983958"/>
          </a:xfrm>
          <a:prstGeom prst="rect">
            <a:avLst/>
          </a:prstGeom>
          <a:solidFill>
            <a:srgbClr val="254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anose="02020603050405020304" pitchFamily="18" charset="0"/>
                <a:ea typeface="Tahoma" panose="020B0604030504040204" pitchFamily="34" charset="0"/>
                <a:cs typeface="Times New Roman" panose="02020603050405020304" pitchFamily="18" charset="0"/>
              </a:rPr>
              <a:t>Advanced Leak Detection Program Elements and Performance Standard</a:t>
            </a:r>
          </a:p>
        </p:txBody>
      </p:sp>
      <p:sp>
        <p:nvSpPr>
          <p:cNvPr id="7" name="Slide Number Placeholder 6">
            <a:extLst>
              <a:ext uri="{FF2B5EF4-FFF2-40B4-BE49-F238E27FC236}">
                <a16:creationId xmlns:a16="http://schemas.microsoft.com/office/drawing/2014/main" id="{D10A01C4-F9FD-DFF2-8BC2-47CFA6A8A8B8}"/>
              </a:ext>
            </a:extLst>
          </p:cNvPr>
          <p:cNvSpPr>
            <a:spLocks noGrp="1"/>
          </p:cNvSpPr>
          <p:nvPr>
            <p:ph type="sldNum" sz="quarter" idx="4"/>
          </p:nvPr>
        </p:nvSpPr>
        <p:spPr/>
        <p:txBody>
          <a:bodyPr/>
          <a:lstStyle/>
          <a:p>
            <a:fld id="{BE4FB471-EBB4-4D81-9EA6-902E33AD37CE}" type="slidenum">
              <a:rPr lang="en-US" smtClean="0"/>
              <a:pPr/>
              <a:t>19</a:t>
            </a:fld>
            <a:endParaRPr lang="en-US"/>
          </a:p>
        </p:txBody>
      </p:sp>
      <p:sp>
        <p:nvSpPr>
          <p:cNvPr id="2" name="TextBox 1">
            <a:extLst>
              <a:ext uri="{FF2B5EF4-FFF2-40B4-BE49-F238E27FC236}">
                <a16:creationId xmlns:a16="http://schemas.microsoft.com/office/drawing/2014/main" id="{56EE06A3-DE3B-52CE-1272-6DC0E42C6932}"/>
              </a:ext>
            </a:extLst>
          </p:cNvPr>
          <p:cNvSpPr txBox="1"/>
          <p:nvPr/>
        </p:nvSpPr>
        <p:spPr>
          <a:xfrm>
            <a:off x="474039" y="5719600"/>
            <a:ext cx="2312633" cy="784830"/>
          </a:xfrm>
          <a:prstGeom prst="rect">
            <a:avLst/>
          </a:prstGeom>
          <a:solidFill>
            <a:schemeClr val="bg1"/>
          </a:solidFill>
          <a:ln w="38100">
            <a:solidFill>
              <a:schemeClr val="accent3">
                <a:lumMod val="75000"/>
              </a:schemeClr>
            </a:solidFill>
          </a:ln>
        </p:spPr>
        <p:txBody>
          <a:bodyPr wrap="square" rtlCol="0">
            <a:spAutoFit/>
          </a:bodyPr>
          <a:lstStyle/>
          <a:p>
            <a:pPr algn="ctr"/>
            <a:r>
              <a:rPr lang="en-US" sz="1500" b="1">
                <a:solidFill>
                  <a:schemeClr val="accent3">
                    <a:lumMod val="75000"/>
                  </a:schemeClr>
                </a:solidFill>
                <a:latin typeface="Arial" panose="020B0604020202020204" pitchFamily="34" charset="0"/>
                <a:cs typeface="Arial" panose="020B0604020202020204" pitchFamily="34" charset="0"/>
              </a:rPr>
              <a:t>GPAC Approved</a:t>
            </a:r>
          </a:p>
          <a:p>
            <a:pPr algn="ctr"/>
            <a:r>
              <a:rPr lang="en-US" sz="1500" b="1">
                <a:solidFill>
                  <a:schemeClr val="accent3">
                    <a:lumMod val="75000"/>
                  </a:schemeClr>
                </a:solidFill>
                <a:latin typeface="Arial" panose="020B0604020202020204" pitchFamily="34" charset="0"/>
                <a:cs typeface="Arial" panose="020B0604020202020204" pitchFamily="34" charset="0"/>
              </a:rPr>
              <a:t>15—0</a:t>
            </a:r>
          </a:p>
          <a:p>
            <a:pPr algn="ctr"/>
            <a:r>
              <a:rPr lang="en-US" sz="1500" b="1">
                <a:solidFill>
                  <a:schemeClr val="accent3">
                    <a:lumMod val="75000"/>
                  </a:schemeClr>
                </a:solidFill>
                <a:latin typeface="Arial" panose="020B0604020202020204" pitchFamily="34" charset="0"/>
                <a:cs typeface="Arial" panose="020B0604020202020204" pitchFamily="34" charset="0"/>
              </a:rPr>
              <a:t>11/29/2023</a:t>
            </a:r>
          </a:p>
        </p:txBody>
      </p:sp>
    </p:spTree>
    <p:extLst>
      <p:ext uri="{BB962C8B-B14F-4D97-AF65-F5344CB8AC3E}">
        <p14:creationId xmlns:p14="http://schemas.microsoft.com/office/powerpoint/2010/main" val="3621141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3C9E3-77F9-2C74-D21C-97057708EE0E}"/>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49803A8B-AAB7-4D17-9A99-C07E169A1CEF}"/>
              </a:ext>
            </a:extLst>
          </p:cNvPr>
          <p:cNvSpPr>
            <a:spLocks noGrp="1"/>
          </p:cNvSpPr>
          <p:nvPr>
            <p:ph idx="4294967295"/>
          </p:nvPr>
        </p:nvSpPr>
        <p:spPr>
          <a:xfrm>
            <a:off x="365760" y="1027415"/>
            <a:ext cx="8229600" cy="4742763"/>
          </a:xfrm>
          <a:prstGeom prst="rect">
            <a:avLst/>
          </a:prstGeom>
        </p:spPr>
        <p:txBody>
          <a:bodyPr vert="horz" lIns="91440" tIns="45720" rIns="91440" bIns="45720" rtlCol="0" anchor="t">
            <a:normAutofit fontScale="85000" lnSpcReduction="20000"/>
          </a:bodyPr>
          <a:lstStyle/>
          <a:p>
            <a:pPr marL="0" indent="0">
              <a:buNone/>
            </a:pPr>
            <a:r>
              <a:rPr lang="en-US" b="1" dirty="0">
                <a:latin typeface="Times New Roman"/>
                <a:cs typeface="Times New Roman"/>
              </a:rPr>
              <a:t>Balloted topics in bold</a:t>
            </a:r>
            <a:br>
              <a:rPr lang="en-US" b="1" dirty="0">
                <a:latin typeface="Times New Roman"/>
                <a:cs typeface="Times New Roman"/>
              </a:rPr>
            </a:br>
            <a:endParaRPr lang="en-US" b="1" dirty="0">
              <a:latin typeface="Times New Roman"/>
              <a:cs typeface="Times New Roman"/>
            </a:endParaRPr>
          </a:p>
          <a:p>
            <a:pPr marL="514350" indent="-514350">
              <a:buFont typeface="+mj-lt"/>
              <a:buAutoNum type="arabicPeriod"/>
            </a:pPr>
            <a:r>
              <a:rPr lang="en-US" b="1" dirty="0">
                <a:latin typeface="Times New Roman"/>
                <a:cs typeface="Times New Roman"/>
              </a:rPr>
              <a:t>Operations and Maintenance and Venting</a:t>
            </a:r>
          </a:p>
          <a:p>
            <a:pPr marL="514350" indent="-514350">
              <a:buFont typeface="+mj-lt"/>
              <a:buAutoNum type="arabicPeriod"/>
            </a:pPr>
            <a:r>
              <a:rPr lang="en-US" b="1" dirty="0">
                <a:latin typeface="Times New Roman"/>
                <a:cs typeface="Times New Roman"/>
              </a:rPr>
              <a:t>Leak Surveys and Patrols</a:t>
            </a:r>
          </a:p>
          <a:p>
            <a:pPr marL="514350" indent="-514350">
              <a:buFont typeface="+mj-lt"/>
              <a:buAutoNum type="arabicPeriod"/>
            </a:pPr>
            <a:r>
              <a:rPr lang="en-US" b="1" dirty="0">
                <a:latin typeface="Times New Roman"/>
                <a:cs typeface="Times New Roman"/>
              </a:rPr>
              <a:t>Advanced Leak Detection Program Elements and Performance Standard</a:t>
            </a:r>
          </a:p>
          <a:p>
            <a:pPr marL="514350" indent="-514350">
              <a:buFont typeface="+mj-lt"/>
              <a:buAutoNum type="arabicPeriod"/>
            </a:pPr>
            <a:r>
              <a:rPr lang="en-US" b="1" dirty="0">
                <a:latin typeface="Times New Roman"/>
                <a:cs typeface="Times New Roman"/>
              </a:rPr>
              <a:t>Leak Grading and Repair</a:t>
            </a:r>
          </a:p>
          <a:p>
            <a:pPr marL="514350" indent="-514350">
              <a:buFont typeface="+mj-lt"/>
              <a:buAutoNum type="arabicPeriod"/>
            </a:pPr>
            <a:r>
              <a:rPr lang="en-US" dirty="0">
                <a:solidFill>
                  <a:schemeClr val="bg1">
                    <a:lumMod val="50000"/>
                  </a:schemeClr>
                </a:solidFill>
                <a:latin typeface="Times New Roman"/>
                <a:cs typeface="Times New Roman"/>
              </a:rPr>
              <a:t>Gas Gathering</a:t>
            </a:r>
          </a:p>
          <a:p>
            <a:pPr marL="514350" indent="-514350">
              <a:buFont typeface="+mj-lt"/>
              <a:buAutoNum type="arabicPeriod"/>
            </a:pPr>
            <a:r>
              <a:rPr lang="en-US" dirty="0">
                <a:solidFill>
                  <a:schemeClr val="bg1">
                    <a:lumMod val="50000"/>
                  </a:schemeClr>
                </a:solidFill>
                <a:latin typeface="Times New Roman"/>
                <a:cs typeface="Times New Roman"/>
              </a:rPr>
              <a:t>Reporting</a:t>
            </a:r>
          </a:p>
          <a:p>
            <a:pPr marL="514350" indent="-514350">
              <a:buFont typeface="+mj-lt"/>
              <a:buAutoNum type="arabicPeriod"/>
            </a:pPr>
            <a:r>
              <a:rPr lang="en-US" dirty="0">
                <a:solidFill>
                  <a:schemeClr val="bg1">
                    <a:lumMod val="50000"/>
                  </a:schemeClr>
                </a:solidFill>
                <a:latin typeface="Times New Roman"/>
                <a:cs typeface="Times New Roman"/>
              </a:rPr>
              <a:t>Liquefied Natural Gas and Hydrogen</a:t>
            </a:r>
          </a:p>
          <a:p>
            <a:pPr marL="514350" indent="-514350">
              <a:buFont typeface="+mj-lt"/>
              <a:buAutoNum type="arabicPeriod"/>
            </a:pPr>
            <a:r>
              <a:rPr lang="en-US" dirty="0">
                <a:solidFill>
                  <a:schemeClr val="bg1">
                    <a:lumMod val="50000"/>
                  </a:schemeClr>
                </a:solidFill>
                <a:latin typeface="Times New Roman"/>
                <a:cs typeface="Times New Roman"/>
              </a:rPr>
              <a:t>Compliance Deadlines</a:t>
            </a:r>
          </a:p>
          <a:p>
            <a:pPr marL="514350" indent="-514350">
              <a:buFont typeface="+mj-lt"/>
              <a:buAutoNum type="arabicPeriod"/>
            </a:pPr>
            <a:r>
              <a:rPr lang="en-US" dirty="0">
                <a:solidFill>
                  <a:schemeClr val="bg1">
                    <a:lumMod val="50000"/>
                  </a:schemeClr>
                </a:solidFill>
                <a:latin typeface="Times New Roman"/>
                <a:cs typeface="Times New Roman"/>
              </a:rPr>
              <a:t>Operator Qualification and Miscellaneous Proposals</a:t>
            </a:r>
          </a:p>
          <a:p>
            <a:pPr marL="514350" indent="-514350">
              <a:buFont typeface="+mj-lt"/>
              <a:buAutoNum type="arabicPeriod"/>
            </a:pPr>
            <a:r>
              <a:rPr lang="en-US" dirty="0">
                <a:solidFill>
                  <a:schemeClr val="bg1">
                    <a:lumMod val="50000"/>
                  </a:schemeClr>
                </a:solidFill>
                <a:latin typeface="Times New Roman"/>
                <a:cs typeface="Times New Roman"/>
              </a:rPr>
              <a:t>Committee Report</a:t>
            </a:r>
          </a:p>
          <a:p>
            <a:pPr marL="514350" indent="-514350">
              <a:buFont typeface="+mj-lt"/>
              <a:buAutoNum type="arabicPeriod"/>
            </a:pPr>
            <a:endParaRPr lang="en-US" sz="2400" dirty="0"/>
          </a:p>
          <a:p>
            <a:pPr marL="514350" indent="-514350">
              <a:buFont typeface="+mj-lt"/>
              <a:buAutoNum type="arabicPeriod"/>
            </a:pPr>
            <a:endParaRPr lang="en-US" sz="2400" dirty="0"/>
          </a:p>
        </p:txBody>
      </p:sp>
      <p:sp>
        <p:nvSpPr>
          <p:cNvPr id="9" name="Slide Number Placeholder 8">
            <a:extLst>
              <a:ext uri="{FF2B5EF4-FFF2-40B4-BE49-F238E27FC236}">
                <a16:creationId xmlns:a16="http://schemas.microsoft.com/office/drawing/2014/main" id="{57EE172D-7858-155C-1424-22D2812040FC}"/>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E4FB471-EBB4-4D81-9EA6-902E33AD37CE}" type="slidenum">
              <a:rPr kumimoji="0" lang="en-US" sz="16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1904503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1EC15-1040-7C60-F7E8-2581E536ABC6}"/>
              </a:ext>
            </a:extLst>
          </p:cNvPr>
          <p:cNvSpPr>
            <a:spLocks noGrp="1"/>
          </p:cNvSpPr>
          <p:nvPr>
            <p:ph type="title"/>
          </p:nvPr>
        </p:nvSpPr>
        <p:spPr/>
        <p:txBody>
          <a:bodyPr/>
          <a:lstStyle/>
          <a:p>
            <a:r>
              <a:rPr lang="en-US" cap="none"/>
              <a:t>Topic for Discussion</a:t>
            </a:r>
            <a:br>
              <a:rPr lang="en-US"/>
            </a:br>
            <a:br>
              <a:rPr lang="en-US"/>
            </a:br>
            <a:r>
              <a:rPr lang="en-US" cap="none"/>
              <a:t>Leak Grading and Repair</a:t>
            </a:r>
            <a:endParaRPr lang="en-US"/>
          </a:p>
        </p:txBody>
      </p:sp>
      <p:sp>
        <p:nvSpPr>
          <p:cNvPr id="3" name="Text Placeholder 2">
            <a:extLst>
              <a:ext uri="{FF2B5EF4-FFF2-40B4-BE49-F238E27FC236}">
                <a16:creationId xmlns:a16="http://schemas.microsoft.com/office/drawing/2014/main" id="{1E035A04-69CF-CA86-0196-E0C177DB734B}"/>
              </a:ext>
            </a:extLst>
          </p:cNvPr>
          <p:cNvSpPr>
            <a:spLocks noGrp="1"/>
          </p:cNvSpPr>
          <p:nvPr>
            <p:ph type="body" idx="1"/>
          </p:nvPr>
        </p:nvSpPr>
        <p:spPr/>
        <p:txBody>
          <a:bodyPr/>
          <a:lstStyle/>
          <a:p>
            <a:endParaRPr lang="en-US"/>
          </a:p>
        </p:txBody>
      </p:sp>
      <p:sp>
        <p:nvSpPr>
          <p:cNvPr id="5" name="Slide Number Placeholder 4">
            <a:extLst>
              <a:ext uri="{FF2B5EF4-FFF2-40B4-BE49-F238E27FC236}">
                <a16:creationId xmlns:a16="http://schemas.microsoft.com/office/drawing/2014/main" id="{5AC0CDDF-9804-094D-B632-68C93DDB8527}"/>
              </a:ext>
            </a:extLst>
          </p:cNvPr>
          <p:cNvSpPr>
            <a:spLocks noGrp="1"/>
          </p:cNvSpPr>
          <p:nvPr>
            <p:ph type="sldNum" sz="quarter" idx="4"/>
          </p:nvPr>
        </p:nvSpPr>
        <p:spPr/>
        <p:txBody>
          <a:bodyPr/>
          <a:lstStyle/>
          <a:p>
            <a:fld id="{BE4FB471-EBB4-4D81-9EA6-902E33AD37CE}" type="slidenum">
              <a:rPr lang="en-US" smtClean="0"/>
              <a:pPr/>
              <a:t>20</a:t>
            </a:fld>
            <a:endParaRPr lang="en-US"/>
          </a:p>
        </p:txBody>
      </p:sp>
    </p:spTree>
    <p:extLst>
      <p:ext uri="{BB962C8B-B14F-4D97-AF65-F5344CB8AC3E}">
        <p14:creationId xmlns:p14="http://schemas.microsoft.com/office/powerpoint/2010/main" val="42031868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0D834E-F7BA-49BE-BD58-15363C4A94F4}"/>
              </a:ext>
            </a:extLst>
          </p:cNvPr>
          <p:cNvSpPr>
            <a:spLocks noGrp="1"/>
          </p:cNvSpPr>
          <p:nvPr>
            <p:ph idx="4294967295"/>
          </p:nvPr>
        </p:nvSpPr>
        <p:spPr>
          <a:xfrm>
            <a:off x="365760" y="1053035"/>
            <a:ext cx="8510016" cy="5103925"/>
          </a:xfrm>
          <a:prstGeom prst="rect">
            <a:avLst/>
          </a:prstGeom>
          <a:noFill/>
          <a:ln>
            <a:noFill/>
          </a:ln>
        </p:spPr>
        <p:txBody>
          <a:bodyPr anchor="t" anchorCtr="0">
            <a:normAutofit fontScale="92500" lnSpcReduction="10000"/>
          </a:bodyPr>
          <a:lstStyle/>
          <a:p>
            <a:pPr marL="0" indent="0" algn="ctr">
              <a:buNone/>
            </a:pPr>
            <a:r>
              <a:rPr lang="en-US" sz="2600" b="1">
                <a:latin typeface="Times New Roman" panose="02020603050405020304" pitchFamily="18" charset="0"/>
                <a:cs typeface="Times New Roman" panose="02020603050405020304" pitchFamily="18" charset="0"/>
              </a:rPr>
              <a:t>Committee Voting Slide</a:t>
            </a:r>
          </a:p>
          <a:p>
            <a:pPr marL="0" indent="0">
              <a:buNone/>
            </a:pPr>
            <a:r>
              <a:rPr lang="en-US" sz="2200">
                <a:latin typeface="Times New Roman" panose="02020603050405020304" pitchFamily="18" charset="0"/>
                <a:cs typeface="Times New Roman" panose="02020603050405020304" pitchFamily="18" charset="0"/>
              </a:rPr>
              <a:t>The proposed rule, as published in the Federal Register and </a:t>
            </a:r>
            <a:r>
              <a:rPr lang="en-US" sz="2200"/>
              <a:t>as supported by the Preliminary Regulatory Impact Analysis and Draft Environmental Assessment</a:t>
            </a:r>
            <a:r>
              <a:rPr lang="en-US" sz="2200">
                <a:latin typeface="Times New Roman" panose="02020603050405020304" pitchFamily="18" charset="0"/>
                <a:cs typeface="Times New Roman" panose="02020603050405020304" pitchFamily="18" charset="0"/>
              </a:rPr>
              <a:t>, regarding leak grading and repair requirements (Grade 1 criteria) for the proposed rulemaking is technically feasible, reasonable, cost-effective, and practicable if the following changes are made:</a:t>
            </a:r>
          </a:p>
          <a:p>
            <a:r>
              <a:rPr lang="en-US" sz="2600"/>
              <a:t>Clarify the “seen, heard, or felt criteria” (b)(1)(vii) consistent with the GPTC guide language.</a:t>
            </a:r>
          </a:p>
          <a:p>
            <a:pPr lvl="1"/>
            <a:r>
              <a:rPr lang="en-US" sz="2100"/>
              <a:t>GPTC: “Any leak that can be seen, heard, or felt, and which is in a location that may endanger the general public or property.”</a:t>
            </a:r>
          </a:p>
          <a:p>
            <a:r>
              <a:rPr lang="en-US" sz="2600"/>
              <a:t>The GPAC recommends PHMSA clarify the meaning of grave environmental hazard or provide more clarity on what conditions pose a grave environmental hazard.</a:t>
            </a:r>
          </a:p>
          <a:p>
            <a:pPr lvl="1"/>
            <a:r>
              <a:rPr lang="en-US" sz="2100"/>
              <a:t>Modify the Grade 1 leak criteria to include those leaks equal to or greater than 100 kg/hr. </a:t>
            </a:r>
          </a:p>
          <a:p>
            <a:pPr lvl="1"/>
            <a:endParaRPr lang="en-US" sz="2100"/>
          </a:p>
        </p:txBody>
      </p:sp>
      <p:sp>
        <p:nvSpPr>
          <p:cNvPr id="10" name="TextBox 9"/>
          <p:cNvSpPr txBox="1"/>
          <p:nvPr/>
        </p:nvSpPr>
        <p:spPr>
          <a:xfrm>
            <a:off x="2987293" y="5163979"/>
            <a:ext cx="3463977" cy="246221"/>
          </a:xfrm>
          <a:prstGeom prst="rect">
            <a:avLst/>
          </a:prstGeom>
          <a:ln/>
        </p:spPr>
        <p:txBody>
          <a:bodyPr vert="horz" wrap="square" lIns="91440" tIns="45720" rIns="91440" bIns="45720" rtlCol="0" anchor="ctr">
            <a:spAutoFit/>
          </a:bodyPr>
          <a:lstStyle/>
          <a:p>
            <a:pPr algn="ctr"/>
            <a:endParaRPr lang="en-US" sz="1000" b="1">
              <a:solidFill>
                <a:schemeClr val="tx2"/>
              </a:solidFill>
              <a:latin typeface="Arial" panose="020B0604020202020204" pitchFamily="34" charset="0"/>
              <a:cs typeface="Arial" panose="020B0604020202020204" pitchFamily="34" charset="0"/>
            </a:endParaRPr>
          </a:p>
        </p:txBody>
      </p:sp>
      <p:sp>
        <p:nvSpPr>
          <p:cNvPr id="9" name="Rectangle 2">
            <a:extLst>
              <a:ext uri="{FF2B5EF4-FFF2-40B4-BE49-F238E27FC236}">
                <a16:creationId xmlns:a16="http://schemas.microsoft.com/office/drawing/2014/main" id="{EE5B2463-B99F-44A6-9FBF-F9ABE5943496}"/>
              </a:ext>
            </a:extLst>
          </p:cNvPr>
          <p:cNvSpPr txBox="1">
            <a:spLocks noChangeArrowheads="1"/>
          </p:cNvSpPr>
          <p:nvPr/>
        </p:nvSpPr>
        <p:spPr>
          <a:xfrm>
            <a:off x="147282" y="118178"/>
            <a:ext cx="9144000" cy="731838"/>
          </a:xfr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a:solidFill>
                  <a:prstClr val="white"/>
                </a:solidFill>
                <a:latin typeface="Times New Roman" panose="02020603050405020304" pitchFamily="18" charset="0"/>
                <a:cs typeface="Times New Roman" panose="02020603050405020304" pitchFamily="18" charset="0"/>
              </a:rPr>
              <a:t>1. Scope, Applicability, and Notifications</a:t>
            </a:r>
          </a:p>
          <a:p>
            <a:pPr lvl="0">
              <a:defRPr/>
            </a:pPr>
            <a:endParaRPr lang="en-US" sz="4000">
              <a:solidFill>
                <a:prstClr val="white"/>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8A93B079-2292-0C99-B016-8CDF3AC70ED7}"/>
              </a:ext>
            </a:extLst>
          </p:cNvPr>
          <p:cNvSpPr/>
          <p:nvPr/>
        </p:nvSpPr>
        <p:spPr>
          <a:xfrm>
            <a:off x="0" y="0"/>
            <a:ext cx="9144000" cy="983958"/>
          </a:xfrm>
          <a:prstGeom prst="rect">
            <a:avLst/>
          </a:prstGeom>
          <a:solidFill>
            <a:srgbClr val="254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a:latin typeface="Times New Roman" panose="02020603050405020304" pitchFamily="18" charset="0"/>
                <a:ea typeface="Tahoma" panose="020B0604030504040204" pitchFamily="34" charset="0"/>
                <a:cs typeface="Times New Roman" panose="02020603050405020304" pitchFamily="18" charset="0"/>
              </a:rPr>
              <a:t>Leak Grading and Repair</a:t>
            </a:r>
          </a:p>
        </p:txBody>
      </p:sp>
      <p:sp>
        <p:nvSpPr>
          <p:cNvPr id="7" name="Slide Number Placeholder 6">
            <a:extLst>
              <a:ext uri="{FF2B5EF4-FFF2-40B4-BE49-F238E27FC236}">
                <a16:creationId xmlns:a16="http://schemas.microsoft.com/office/drawing/2014/main" id="{A9CD8143-1352-F375-5A06-601C74681041}"/>
              </a:ext>
            </a:extLst>
          </p:cNvPr>
          <p:cNvSpPr>
            <a:spLocks noGrp="1"/>
          </p:cNvSpPr>
          <p:nvPr>
            <p:ph type="sldNum" sz="quarter" idx="4"/>
          </p:nvPr>
        </p:nvSpPr>
        <p:spPr/>
        <p:txBody>
          <a:bodyPr/>
          <a:lstStyle/>
          <a:p>
            <a:fld id="{BE4FB471-EBB4-4D81-9EA6-902E33AD37CE}" type="slidenum">
              <a:rPr lang="en-US" smtClean="0"/>
              <a:pPr/>
              <a:t>21</a:t>
            </a:fld>
            <a:endParaRPr lang="en-US"/>
          </a:p>
        </p:txBody>
      </p:sp>
      <p:sp>
        <p:nvSpPr>
          <p:cNvPr id="2" name="TextBox 1">
            <a:extLst>
              <a:ext uri="{FF2B5EF4-FFF2-40B4-BE49-F238E27FC236}">
                <a16:creationId xmlns:a16="http://schemas.microsoft.com/office/drawing/2014/main" id="{0EEE86FE-902F-0235-60E0-EECF72B90E9F}"/>
              </a:ext>
            </a:extLst>
          </p:cNvPr>
          <p:cNvSpPr txBox="1"/>
          <p:nvPr/>
        </p:nvSpPr>
        <p:spPr>
          <a:xfrm>
            <a:off x="674660" y="5833622"/>
            <a:ext cx="2312633" cy="784830"/>
          </a:xfrm>
          <a:prstGeom prst="rect">
            <a:avLst/>
          </a:prstGeom>
          <a:solidFill>
            <a:schemeClr val="bg1"/>
          </a:solidFill>
          <a:ln w="38100">
            <a:solidFill>
              <a:schemeClr val="accent3">
                <a:lumMod val="75000"/>
              </a:schemeClr>
            </a:solidFill>
          </a:ln>
        </p:spPr>
        <p:txBody>
          <a:bodyPr wrap="square" rtlCol="0">
            <a:spAutoFit/>
          </a:bodyPr>
          <a:lstStyle/>
          <a:p>
            <a:pPr algn="ctr"/>
            <a:r>
              <a:rPr lang="en-US" sz="1500" b="1">
                <a:solidFill>
                  <a:schemeClr val="accent3">
                    <a:lumMod val="75000"/>
                  </a:schemeClr>
                </a:solidFill>
                <a:latin typeface="Arial" panose="020B0604020202020204" pitchFamily="34" charset="0"/>
                <a:cs typeface="Arial" panose="020B0604020202020204" pitchFamily="34" charset="0"/>
              </a:rPr>
              <a:t>GPAC Approved</a:t>
            </a:r>
          </a:p>
          <a:p>
            <a:pPr algn="ctr"/>
            <a:r>
              <a:rPr lang="en-US" sz="1500" b="1">
                <a:solidFill>
                  <a:schemeClr val="accent3">
                    <a:lumMod val="75000"/>
                  </a:schemeClr>
                </a:solidFill>
                <a:latin typeface="Arial" panose="020B0604020202020204" pitchFamily="34" charset="0"/>
                <a:cs typeface="Arial" panose="020B0604020202020204" pitchFamily="34" charset="0"/>
              </a:rPr>
              <a:t>15—0</a:t>
            </a:r>
          </a:p>
          <a:p>
            <a:pPr algn="ctr"/>
            <a:r>
              <a:rPr lang="en-US" sz="1500" b="1">
                <a:solidFill>
                  <a:schemeClr val="accent3">
                    <a:lumMod val="75000"/>
                  </a:schemeClr>
                </a:solidFill>
                <a:latin typeface="Arial" panose="020B0604020202020204" pitchFamily="34" charset="0"/>
                <a:cs typeface="Arial" panose="020B0604020202020204" pitchFamily="34" charset="0"/>
              </a:rPr>
              <a:t>11/30/2023</a:t>
            </a:r>
          </a:p>
        </p:txBody>
      </p:sp>
    </p:spTree>
    <p:extLst>
      <p:ext uri="{BB962C8B-B14F-4D97-AF65-F5344CB8AC3E}">
        <p14:creationId xmlns:p14="http://schemas.microsoft.com/office/powerpoint/2010/main" val="19293155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0D834E-F7BA-49BE-BD58-15363C4A94F4}"/>
              </a:ext>
            </a:extLst>
          </p:cNvPr>
          <p:cNvSpPr>
            <a:spLocks noGrp="1"/>
          </p:cNvSpPr>
          <p:nvPr>
            <p:ph idx="4294967295"/>
          </p:nvPr>
        </p:nvSpPr>
        <p:spPr>
          <a:xfrm>
            <a:off x="603248" y="1053035"/>
            <a:ext cx="8150608" cy="4890565"/>
          </a:xfrm>
          <a:prstGeom prst="rect">
            <a:avLst/>
          </a:prstGeom>
          <a:noFill/>
          <a:ln>
            <a:noFill/>
          </a:ln>
        </p:spPr>
        <p:txBody>
          <a:bodyPr anchor="t" anchorCtr="0">
            <a:normAutofit fontScale="85000" lnSpcReduction="20000"/>
          </a:bodyPr>
          <a:lstStyle/>
          <a:p>
            <a:pPr marL="0" indent="0" algn="ctr">
              <a:buNone/>
            </a:pPr>
            <a:r>
              <a:rPr lang="en-US" sz="1800" b="1">
                <a:latin typeface="Times New Roman" panose="02020603050405020304" pitchFamily="18" charset="0"/>
                <a:cs typeface="Times New Roman" panose="02020603050405020304" pitchFamily="18" charset="0"/>
              </a:rPr>
              <a:t>Committee Voting Slide</a:t>
            </a:r>
          </a:p>
          <a:p>
            <a:pPr marL="0" indent="0">
              <a:buNone/>
            </a:pPr>
            <a:r>
              <a:rPr lang="en-US" sz="2000">
                <a:latin typeface="Times New Roman" panose="02020603050405020304" pitchFamily="18" charset="0"/>
                <a:cs typeface="Times New Roman" panose="02020603050405020304" pitchFamily="18" charset="0"/>
              </a:rPr>
              <a:t>The proposed rule, as published in the Federal Register and </a:t>
            </a:r>
            <a:r>
              <a:rPr lang="en-US" sz="2000"/>
              <a:t>as supported by the Preliminary Regulatory Impact Analysis and Draft Environmental Assessment</a:t>
            </a:r>
            <a:r>
              <a:rPr lang="en-US" sz="2000">
                <a:latin typeface="Times New Roman" panose="02020603050405020304" pitchFamily="18" charset="0"/>
                <a:cs typeface="Times New Roman" panose="02020603050405020304" pitchFamily="18" charset="0"/>
              </a:rPr>
              <a:t>, regarding grade 2 leak criteria, for the proposed rulemaking is technically feasible, reasonable, cost-effective, and practicable if the following changes are made:</a:t>
            </a:r>
          </a:p>
          <a:p>
            <a:r>
              <a:rPr lang="en-US" sz="2000"/>
              <a:t>Distribution:10 SCFH and leak extent criteria</a:t>
            </a:r>
          </a:p>
          <a:p>
            <a:pPr lvl="1"/>
            <a:r>
              <a:rPr lang="en-US" sz="1600"/>
              <a:t>Is of sufficient magnitude to pose significant harm to the environment, considering one of the following characteristics:</a:t>
            </a:r>
          </a:p>
          <a:p>
            <a:pPr lvl="2"/>
            <a:r>
              <a:rPr lang="en-US" sz="1600"/>
              <a:t>A) estimated leakage rate of 10 </a:t>
            </a:r>
            <a:r>
              <a:rPr lang="en-US" sz="1600" err="1"/>
              <a:t>scfh</a:t>
            </a:r>
            <a:r>
              <a:rPr lang="en-US" sz="1600"/>
              <a:t> or more as indicated by suitable technology, or</a:t>
            </a:r>
          </a:p>
          <a:p>
            <a:pPr lvl="2"/>
            <a:r>
              <a:rPr lang="en-US" sz="1600"/>
              <a:t>B) For below-grade and subsurface leaks, estimated leak extent (land area affected by gas migration) of 2,000 square feet or greater. or</a:t>
            </a:r>
          </a:p>
          <a:p>
            <a:pPr lvl="2"/>
            <a:r>
              <a:rPr lang="en-US" sz="1600"/>
              <a:t>C) an alternative method demonstrated to meet the capability of identifying a minimum leakage rate of 10 SCFH consistent with method A with a notification to PHMSA in accordance with §192.18.</a:t>
            </a:r>
          </a:p>
          <a:p>
            <a:pPr lvl="1"/>
            <a:r>
              <a:rPr lang="en-US" sz="1600"/>
              <a:t>PHMSA consider the availability of the leak extent approach for appropriate conditions.</a:t>
            </a:r>
          </a:p>
          <a:p>
            <a:r>
              <a:rPr lang="en-US" sz="2000"/>
              <a:t>Transmission and gathering:</a:t>
            </a:r>
          </a:p>
          <a:p>
            <a:pPr lvl="1"/>
            <a:r>
              <a:rPr lang="en-US" sz="1800">
                <a:effectLst/>
                <a:ea typeface="Times New Roman" panose="02020603050405020304" pitchFamily="18" charset="0"/>
              </a:rPr>
              <a:t>Modifying grade 2 leak requirements to include:</a:t>
            </a:r>
          </a:p>
          <a:p>
            <a:pPr lvl="2"/>
            <a:r>
              <a:rPr lang="en-US" sz="1800">
                <a:effectLst/>
                <a:ea typeface="Times New Roman" panose="02020603050405020304" pitchFamily="18" charset="0"/>
              </a:rPr>
              <a:t>Any reading of gas that does not qualify as a grade 1 leak that occurs in the pipe body of a transmission pipeline or a regulated gas gathering line operating at high stress (greater than 30% SMYS), or</a:t>
            </a:r>
          </a:p>
          <a:p>
            <a:pPr lvl="2"/>
            <a:r>
              <a:rPr lang="en-US" sz="1800">
                <a:effectLst/>
                <a:ea typeface="Times New Roman" panose="02020603050405020304" pitchFamily="18" charset="0"/>
              </a:rPr>
              <a:t>A transmission pipeline or regulated gas gathering line leak measured to be greater than an appropriate volume threshold for a transmission or regulated gathering line [such as 5-10 kg/</a:t>
            </a:r>
            <a:r>
              <a:rPr lang="en-US" sz="1800" err="1">
                <a:effectLst/>
                <a:ea typeface="Times New Roman" panose="02020603050405020304" pitchFamily="18" charset="0"/>
              </a:rPr>
              <a:t>hr</a:t>
            </a:r>
            <a:r>
              <a:rPr lang="en-US" sz="1800">
                <a:effectLst/>
                <a:ea typeface="Times New Roman" panose="02020603050405020304" pitchFamily="18" charset="0"/>
              </a:rPr>
              <a:t>].</a:t>
            </a:r>
            <a:endParaRPr lang="en-US" sz="1800">
              <a:effectLst/>
              <a:ea typeface="Calibri" panose="020F0502020204030204" pitchFamily="34" charset="0"/>
            </a:endParaRPr>
          </a:p>
          <a:p>
            <a:pPr lvl="1"/>
            <a:endParaRPr lang="en-US" sz="1600"/>
          </a:p>
        </p:txBody>
      </p:sp>
      <p:sp>
        <p:nvSpPr>
          <p:cNvPr id="10" name="TextBox 9"/>
          <p:cNvSpPr txBox="1"/>
          <p:nvPr/>
        </p:nvSpPr>
        <p:spPr>
          <a:xfrm>
            <a:off x="3430353" y="5163979"/>
            <a:ext cx="3463977" cy="246221"/>
          </a:xfrm>
          <a:prstGeom prst="rect">
            <a:avLst/>
          </a:prstGeom>
          <a:ln/>
        </p:spPr>
        <p:txBody>
          <a:bodyPr vert="horz" wrap="square" lIns="91440" tIns="45720" rIns="91440" bIns="45720" rtlCol="0" anchor="ctr">
            <a:spAutoFit/>
          </a:bodyPr>
          <a:lstStyle/>
          <a:p>
            <a:pPr algn="ctr"/>
            <a:endParaRPr lang="en-US" sz="1000" b="1">
              <a:solidFill>
                <a:schemeClr val="tx2"/>
              </a:solidFill>
              <a:latin typeface="Arial" panose="020B0604020202020204" pitchFamily="34" charset="0"/>
              <a:cs typeface="Arial" panose="020B0604020202020204" pitchFamily="34" charset="0"/>
            </a:endParaRPr>
          </a:p>
        </p:txBody>
      </p:sp>
      <p:sp>
        <p:nvSpPr>
          <p:cNvPr id="9" name="Rectangle 2">
            <a:extLst>
              <a:ext uri="{FF2B5EF4-FFF2-40B4-BE49-F238E27FC236}">
                <a16:creationId xmlns:a16="http://schemas.microsoft.com/office/drawing/2014/main" id="{EE5B2463-B99F-44A6-9FBF-F9ABE5943496}"/>
              </a:ext>
            </a:extLst>
          </p:cNvPr>
          <p:cNvSpPr txBox="1">
            <a:spLocks noChangeArrowheads="1"/>
          </p:cNvSpPr>
          <p:nvPr/>
        </p:nvSpPr>
        <p:spPr>
          <a:xfrm>
            <a:off x="147282" y="118178"/>
            <a:ext cx="9144000" cy="731838"/>
          </a:xfr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a:solidFill>
                  <a:prstClr val="white"/>
                </a:solidFill>
                <a:latin typeface="Times New Roman" panose="02020603050405020304" pitchFamily="18" charset="0"/>
                <a:cs typeface="Times New Roman" panose="02020603050405020304" pitchFamily="18" charset="0"/>
              </a:rPr>
              <a:t>1. Scope, Applicability, and Notifications</a:t>
            </a:r>
          </a:p>
        </p:txBody>
      </p:sp>
      <p:sp>
        <p:nvSpPr>
          <p:cNvPr id="4" name="Rectangle 3">
            <a:extLst>
              <a:ext uri="{FF2B5EF4-FFF2-40B4-BE49-F238E27FC236}">
                <a16:creationId xmlns:a16="http://schemas.microsoft.com/office/drawing/2014/main" id="{8A93B079-2292-0C99-B016-8CDF3AC70ED7}"/>
              </a:ext>
            </a:extLst>
          </p:cNvPr>
          <p:cNvSpPr/>
          <p:nvPr/>
        </p:nvSpPr>
        <p:spPr>
          <a:xfrm>
            <a:off x="0" y="0"/>
            <a:ext cx="9144000" cy="983958"/>
          </a:xfrm>
          <a:prstGeom prst="rect">
            <a:avLst/>
          </a:prstGeom>
          <a:solidFill>
            <a:srgbClr val="254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a:latin typeface="Times New Roman" panose="02020603050405020304" pitchFamily="18" charset="0"/>
                <a:ea typeface="Tahoma" panose="020B0604030504040204" pitchFamily="34" charset="0"/>
                <a:cs typeface="Times New Roman" panose="02020603050405020304" pitchFamily="18" charset="0"/>
              </a:rPr>
              <a:t>Leak Grading and Repair</a:t>
            </a:r>
          </a:p>
        </p:txBody>
      </p:sp>
      <p:sp>
        <p:nvSpPr>
          <p:cNvPr id="7" name="Slide Number Placeholder 6">
            <a:extLst>
              <a:ext uri="{FF2B5EF4-FFF2-40B4-BE49-F238E27FC236}">
                <a16:creationId xmlns:a16="http://schemas.microsoft.com/office/drawing/2014/main" id="{A9CD8143-1352-F375-5A06-601C74681041}"/>
              </a:ext>
            </a:extLst>
          </p:cNvPr>
          <p:cNvSpPr>
            <a:spLocks noGrp="1"/>
          </p:cNvSpPr>
          <p:nvPr>
            <p:ph type="sldNum" sz="quarter" idx="4"/>
          </p:nvPr>
        </p:nvSpPr>
        <p:spPr/>
        <p:txBody>
          <a:bodyPr/>
          <a:lstStyle/>
          <a:p>
            <a:fld id="{BE4FB471-EBB4-4D81-9EA6-902E33AD37CE}" type="slidenum">
              <a:rPr lang="en-US" smtClean="0"/>
              <a:pPr/>
              <a:t>22</a:t>
            </a:fld>
            <a:endParaRPr lang="en-US"/>
          </a:p>
        </p:txBody>
      </p:sp>
      <p:sp>
        <p:nvSpPr>
          <p:cNvPr id="2" name="TextBox 1">
            <a:extLst>
              <a:ext uri="{FF2B5EF4-FFF2-40B4-BE49-F238E27FC236}">
                <a16:creationId xmlns:a16="http://schemas.microsoft.com/office/drawing/2014/main" id="{274947BA-F1F6-3266-F815-96D3B224ED36}"/>
              </a:ext>
            </a:extLst>
          </p:cNvPr>
          <p:cNvSpPr txBox="1"/>
          <p:nvPr/>
        </p:nvSpPr>
        <p:spPr>
          <a:xfrm>
            <a:off x="719136" y="5943600"/>
            <a:ext cx="2312633" cy="784830"/>
          </a:xfrm>
          <a:prstGeom prst="rect">
            <a:avLst/>
          </a:prstGeom>
          <a:solidFill>
            <a:schemeClr val="bg1"/>
          </a:solidFill>
          <a:ln w="38100">
            <a:solidFill>
              <a:schemeClr val="accent3">
                <a:lumMod val="75000"/>
              </a:schemeClr>
            </a:solidFill>
          </a:ln>
        </p:spPr>
        <p:txBody>
          <a:bodyPr wrap="square" rtlCol="0">
            <a:spAutoFit/>
          </a:bodyPr>
          <a:lstStyle/>
          <a:p>
            <a:pPr algn="ctr"/>
            <a:r>
              <a:rPr lang="en-US" sz="1500" b="1">
                <a:solidFill>
                  <a:schemeClr val="accent3">
                    <a:lumMod val="75000"/>
                  </a:schemeClr>
                </a:solidFill>
                <a:latin typeface="Arial" panose="020B0604020202020204" pitchFamily="34" charset="0"/>
                <a:cs typeface="Arial" panose="020B0604020202020204" pitchFamily="34" charset="0"/>
              </a:rPr>
              <a:t>GPAC Approved</a:t>
            </a:r>
          </a:p>
          <a:p>
            <a:pPr algn="ctr"/>
            <a:r>
              <a:rPr lang="en-US" sz="1500" b="1">
                <a:solidFill>
                  <a:schemeClr val="accent3">
                    <a:lumMod val="75000"/>
                  </a:schemeClr>
                </a:solidFill>
                <a:latin typeface="Arial" panose="020B0604020202020204" pitchFamily="34" charset="0"/>
                <a:cs typeface="Arial" panose="020B0604020202020204" pitchFamily="34" charset="0"/>
              </a:rPr>
              <a:t>15—0</a:t>
            </a:r>
          </a:p>
          <a:p>
            <a:pPr algn="ctr"/>
            <a:r>
              <a:rPr lang="en-US" sz="1500" b="1">
                <a:solidFill>
                  <a:schemeClr val="accent3">
                    <a:lumMod val="75000"/>
                  </a:schemeClr>
                </a:solidFill>
                <a:latin typeface="Arial" panose="020B0604020202020204" pitchFamily="34" charset="0"/>
                <a:cs typeface="Arial" panose="020B0604020202020204" pitchFamily="34" charset="0"/>
              </a:rPr>
              <a:t>11/30/2023</a:t>
            </a:r>
          </a:p>
        </p:txBody>
      </p:sp>
    </p:spTree>
    <p:extLst>
      <p:ext uri="{BB962C8B-B14F-4D97-AF65-F5344CB8AC3E}">
        <p14:creationId xmlns:p14="http://schemas.microsoft.com/office/powerpoint/2010/main" val="38746650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0D834E-F7BA-49BE-BD58-15363C4A94F4}"/>
              </a:ext>
            </a:extLst>
          </p:cNvPr>
          <p:cNvSpPr>
            <a:spLocks noGrp="1"/>
          </p:cNvSpPr>
          <p:nvPr>
            <p:ph idx="4294967295"/>
          </p:nvPr>
        </p:nvSpPr>
        <p:spPr>
          <a:xfrm>
            <a:off x="603248" y="1053035"/>
            <a:ext cx="8150608" cy="4890565"/>
          </a:xfrm>
          <a:prstGeom prst="rect">
            <a:avLst/>
          </a:prstGeom>
          <a:noFill/>
          <a:ln>
            <a:noFill/>
          </a:ln>
        </p:spPr>
        <p:txBody>
          <a:bodyPr anchor="t" anchorCtr="0">
            <a:normAutofit lnSpcReduction="10000"/>
          </a:bodyPr>
          <a:lstStyle/>
          <a:p>
            <a:pPr marL="0" indent="0" algn="ctr">
              <a:buNone/>
            </a:pPr>
            <a:r>
              <a:rPr lang="en-US" sz="2400" b="1">
                <a:latin typeface="Times New Roman" panose="02020603050405020304" pitchFamily="18" charset="0"/>
                <a:cs typeface="Times New Roman" panose="02020603050405020304" pitchFamily="18" charset="0"/>
              </a:rPr>
              <a:t>Committee Voting Slide</a:t>
            </a:r>
          </a:p>
          <a:p>
            <a:pPr marL="0" indent="0">
              <a:buNone/>
            </a:pPr>
            <a:r>
              <a:rPr lang="en-US" sz="2400">
                <a:latin typeface="Times New Roman" panose="02020603050405020304" pitchFamily="18" charset="0"/>
                <a:cs typeface="Times New Roman" panose="02020603050405020304" pitchFamily="18" charset="0"/>
              </a:rPr>
              <a:t>The proposed rule, as published in the Federal Register and </a:t>
            </a:r>
            <a:r>
              <a:rPr lang="en-US" sz="2400"/>
              <a:t>as supported by the Preliminary Regulatory Impact Analysis and Draft Environmental Assessment</a:t>
            </a:r>
            <a:r>
              <a:rPr lang="en-US" sz="2400">
                <a:latin typeface="Times New Roman" panose="02020603050405020304" pitchFamily="18" charset="0"/>
                <a:cs typeface="Times New Roman" panose="02020603050405020304" pitchFamily="18" charset="0"/>
              </a:rPr>
              <a:t>, regarding leak grading and repair requirements (Grade 2 repair timelines) for the proposed rulemaking is technically feasible, reasonable, cost-effective, and practicable if the following changes are made:</a:t>
            </a:r>
          </a:p>
          <a:p>
            <a:r>
              <a:rPr lang="en-US"/>
              <a:t>Repair grade 2 leaks as soon as practicable considering impacts to customers and environmental concerns, but not to exceed one year.</a:t>
            </a:r>
          </a:p>
          <a:p>
            <a:r>
              <a:rPr lang="en-US"/>
              <a:t>Exception for distribution pipelines scheduled for replacement and is replaced within 2 years.</a:t>
            </a:r>
          </a:p>
          <a:p>
            <a:endParaRPr lang="en-US"/>
          </a:p>
        </p:txBody>
      </p:sp>
      <p:sp>
        <p:nvSpPr>
          <p:cNvPr id="9" name="Rectangle 2">
            <a:extLst>
              <a:ext uri="{FF2B5EF4-FFF2-40B4-BE49-F238E27FC236}">
                <a16:creationId xmlns:a16="http://schemas.microsoft.com/office/drawing/2014/main" id="{EE5B2463-B99F-44A6-9FBF-F9ABE5943496}"/>
              </a:ext>
            </a:extLst>
          </p:cNvPr>
          <p:cNvSpPr txBox="1">
            <a:spLocks noChangeArrowheads="1"/>
          </p:cNvSpPr>
          <p:nvPr/>
        </p:nvSpPr>
        <p:spPr>
          <a:xfrm>
            <a:off x="147282" y="118178"/>
            <a:ext cx="9144000" cy="731838"/>
          </a:xfr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a:solidFill>
                  <a:prstClr val="white"/>
                </a:solidFill>
                <a:latin typeface="Times New Roman" panose="02020603050405020304" pitchFamily="18" charset="0"/>
                <a:cs typeface="Times New Roman" panose="02020603050405020304" pitchFamily="18" charset="0"/>
              </a:rPr>
              <a:t>1. Scope, Applicability, and Notifications</a:t>
            </a:r>
          </a:p>
        </p:txBody>
      </p:sp>
      <p:sp>
        <p:nvSpPr>
          <p:cNvPr id="4" name="Rectangle 3">
            <a:extLst>
              <a:ext uri="{FF2B5EF4-FFF2-40B4-BE49-F238E27FC236}">
                <a16:creationId xmlns:a16="http://schemas.microsoft.com/office/drawing/2014/main" id="{8A93B079-2292-0C99-B016-8CDF3AC70ED7}"/>
              </a:ext>
            </a:extLst>
          </p:cNvPr>
          <p:cNvSpPr/>
          <p:nvPr/>
        </p:nvSpPr>
        <p:spPr>
          <a:xfrm>
            <a:off x="0" y="0"/>
            <a:ext cx="9144000" cy="983958"/>
          </a:xfrm>
          <a:prstGeom prst="rect">
            <a:avLst/>
          </a:prstGeom>
          <a:solidFill>
            <a:srgbClr val="254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a:latin typeface="Times New Roman" panose="02020603050405020304" pitchFamily="18" charset="0"/>
                <a:ea typeface="Tahoma" panose="020B0604030504040204" pitchFamily="34" charset="0"/>
                <a:cs typeface="Times New Roman" panose="02020603050405020304" pitchFamily="18" charset="0"/>
              </a:rPr>
              <a:t>Leak Grading and Repair</a:t>
            </a:r>
          </a:p>
        </p:txBody>
      </p:sp>
      <p:sp>
        <p:nvSpPr>
          <p:cNvPr id="7" name="Slide Number Placeholder 6">
            <a:extLst>
              <a:ext uri="{FF2B5EF4-FFF2-40B4-BE49-F238E27FC236}">
                <a16:creationId xmlns:a16="http://schemas.microsoft.com/office/drawing/2014/main" id="{A9CD8143-1352-F375-5A06-601C74681041}"/>
              </a:ext>
            </a:extLst>
          </p:cNvPr>
          <p:cNvSpPr>
            <a:spLocks noGrp="1"/>
          </p:cNvSpPr>
          <p:nvPr>
            <p:ph type="sldNum" sz="quarter" idx="4"/>
          </p:nvPr>
        </p:nvSpPr>
        <p:spPr/>
        <p:txBody>
          <a:bodyPr/>
          <a:lstStyle/>
          <a:p>
            <a:fld id="{BE4FB471-EBB4-4D81-9EA6-902E33AD37CE}" type="slidenum">
              <a:rPr lang="en-US" smtClean="0"/>
              <a:pPr/>
              <a:t>23</a:t>
            </a:fld>
            <a:endParaRPr lang="en-US"/>
          </a:p>
        </p:txBody>
      </p:sp>
      <p:sp>
        <p:nvSpPr>
          <p:cNvPr id="2" name="TextBox 1">
            <a:extLst>
              <a:ext uri="{FF2B5EF4-FFF2-40B4-BE49-F238E27FC236}">
                <a16:creationId xmlns:a16="http://schemas.microsoft.com/office/drawing/2014/main" id="{AA45DB80-866C-4B86-B986-B5D1A4DB1056}"/>
              </a:ext>
            </a:extLst>
          </p:cNvPr>
          <p:cNvSpPr txBox="1"/>
          <p:nvPr/>
        </p:nvSpPr>
        <p:spPr>
          <a:xfrm>
            <a:off x="619352" y="5835781"/>
            <a:ext cx="2312633" cy="784830"/>
          </a:xfrm>
          <a:prstGeom prst="rect">
            <a:avLst/>
          </a:prstGeom>
          <a:solidFill>
            <a:schemeClr val="bg1"/>
          </a:solidFill>
          <a:ln w="38100">
            <a:solidFill>
              <a:schemeClr val="accent3">
                <a:lumMod val="75000"/>
              </a:schemeClr>
            </a:solidFill>
          </a:ln>
        </p:spPr>
        <p:txBody>
          <a:bodyPr wrap="square" rtlCol="0">
            <a:spAutoFit/>
          </a:bodyPr>
          <a:lstStyle/>
          <a:p>
            <a:pPr algn="ctr"/>
            <a:r>
              <a:rPr lang="en-US" sz="1500" b="1">
                <a:solidFill>
                  <a:schemeClr val="accent3">
                    <a:lumMod val="75000"/>
                  </a:schemeClr>
                </a:solidFill>
                <a:latin typeface="Arial" panose="020B0604020202020204" pitchFamily="34" charset="0"/>
                <a:cs typeface="Arial" panose="020B0604020202020204" pitchFamily="34" charset="0"/>
              </a:rPr>
              <a:t>GPAC Approved</a:t>
            </a:r>
          </a:p>
          <a:p>
            <a:pPr algn="ctr"/>
            <a:r>
              <a:rPr lang="en-US" sz="1500" b="1">
                <a:solidFill>
                  <a:schemeClr val="accent3">
                    <a:lumMod val="75000"/>
                  </a:schemeClr>
                </a:solidFill>
                <a:latin typeface="Arial" panose="020B0604020202020204" pitchFamily="34" charset="0"/>
                <a:cs typeface="Arial" panose="020B0604020202020204" pitchFamily="34" charset="0"/>
              </a:rPr>
              <a:t>14—1</a:t>
            </a:r>
          </a:p>
          <a:p>
            <a:pPr algn="ctr"/>
            <a:r>
              <a:rPr lang="en-US" sz="1500" b="1">
                <a:solidFill>
                  <a:schemeClr val="accent3">
                    <a:lumMod val="75000"/>
                  </a:schemeClr>
                </a:solidFill>
                <a:latin typeface="Arial" panose="020B0604020202020204" pitchFamily="34" charset="0"/>
                <a:cs typeface="Arial" panose="020B0604020202020204" pitchFamily="34" charset="0"/>
              </a:rPr>
              <a:t>11/30/2023</a:t>
            </a:r>
          </a:p>
        </p:txBody>
      </p:sp>
    </p:spTree>
    <p:extLst>
      <p:ext uri="{BB962C8B-B14F-4D97-AF65-F5344CB8AC3E}">
        <p14:creationId xmlns:p14="http://schemas.microsoft.com/office/powerpoint/2010/main" val="28895973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D2B41-EEA7-9621-4178-A68C90F49151}"/>
              </a:ext>
            </a:extLst>
          </p:cNvPr>
          <p:cNvSpPr>
            <a:spLocks noGrp="1"/>
          </p:cNvSpPr>
          <p:nvPr>
            <p:ph type="title"/>
          </p:nvPr>
        </p:nvSpPr>
        <p:spPr/>
        <p:txBody>
          <a:bodyPr/>
          <a:lstStyle/>
          <a:p>
            <a:r>
              <a:rPr lang="en-US"/>
              <a:t>Leak Grading and Repair: Grade 2</a:t>
            </a:r>
          </a:p>
        </p:txBody>
      </p:sp>
      <p:sp>
        <p:nvSpPr>
          <p:cNvPr id="3" name="Content Placeholder 2">
            <a:extLst>
              <a:ext uri="{FF2B5EF4-FFF2-40B4-BE49-F238E27FC236}">
                <a16:creationId xmlns:a16="http://schemas.microsoft.com/office/drawing/2014/main" id="{E1371343-ED6B-002C-098F-75113F43999A}"/>
              </a:ext>
            </a:extLst>
          </p:cNvPr>
          <p:cNvSpPr>
            <a:spLocks noGrp="1"/>
          </p:cNvSpPr>
          <p:nvPr>
            <p:ph idx="1"/>
          </p:nvPr>
        </p:nvSpPr>
        <p:spPr>
          <a:xfrm>
            <a:off x="228600" y="1005840"/>
            <a:ext cx="8732520" cy="4898418"/>
          </a:xfrm>
        </p:spPr>
        <p:txBody>
          <a:bodyPr>
            <a:normAutofit fontScale="92500" lnSpcReduction="20000"/>
          </a:bodyPr>
          <a:lstStyle/>
          <a:p>
            <a:pPr marL="0" indent="0">
              <a:buNone/>
            </a:pPr>
            <a:r>
              <a:rPr lang="en-US" sz="2800">
                <a:latin typeface="Times New Roman" panose="02020603050405020304" pitchFamily="18" charset="0"/>
                <a:cs typeface="Times New Roman" panose="02020603050405020304" pitchFamily="18" charset="0"/>
              </a:rPr>
              <a:t>The proposed rule, as published in the Federal Register and </a:t>
            </a:r>
            <a:r>
              <a:rPr lang="en-US" sz="2800"/>
              <a:t>as supported by the Preliminary Regulatory Impact Analysis and Draft Environmental Assessment</a:t>
            </a:r>
            <a:r>
              <a:rPr lang="en-US" sz="2800">
                <a:latin typeface="Times New Roman" panose="02020603050405020304" pitchFamily="18" charset="0"/>
                <a:cs typeface="Times New Roman" panose="02020603050405020304" pitchFamily="18" charset="0"/>
              </a:rPr>
              <a:t>, regarding leak grading and repair requirements (Section 192.760(c)(4)) for the proposed rulemaking is technically feasible, reasonable, cost-effective, and practicable if the following changes are made:</a:t>
            </a:r>
          </a:p>
          <a:p>
            <a:endParaRPr lang="en-US" sz="2800"/>
          </a:p>
          <a:p>
            <a:r>
              <a:rPr lang="en-US"/>
              <a:t>Revise the introductory text paragraph (4) to read as follows:</a:t>
            </a:r>
          </a:p>
          <a:p>
            <a:pPr lvl="1"/>
            <a:r>
              <a:rPr lang="en-US">
                <a:effectLst/>
                <a:latin typeface="Times New Roman" panose="02020603050405020304" pitchFamily="18" charset="0"/>
                <a:ea typeface="MS Mincho" panose="02020609040205080304" pitchFamily="49" charset="-128"/>
              </a:rPr>
              <a:t>(4) Each operator’s operations and maintenance procedure must include a methodology for prioritizing the repair of grade 2 leaks. This methodology must include an analysis of, at a minimum, each of the following parameters: </a:t>
            </a:r>
          </a:p>
          <a:p>
            <a:r>
              <a:rPr lang="en-US"/>
              <a:t>Move the 2 week recheck requirement for repairs with a 30-day repair timeline to (c)(3).</a:t>
            </a:r>
          </a:p>
          <a:p>
            <a:pPr lvl="1"/>
            <a:endParaRPr lang="en-US"/>
          </a:p>
          <a:p>
            <a:endParaRPr lang="en-US"/>
          </a:p>
        </p:txBody>
      </p:sp>
      <p:sp>
        <p:nvSpPr>
          <p:cNvPr id="4" name="Slide Number Placeholder 3">
            <a:extLst>
              <a:ext uri="{FF2B5EF4-FFF2-40B4-BE49-F238E27FC236}">
                <a16:creationId xmlns:a16="http://schemas.microsoft.com/office/drawing/2014/main" id="{2A5A4F73-55B5-752C-3837-9B4F19F76AA7}"/>
              </a:ext>
            </a:extLst>
          </p:cNvPr>
          <p:cNvSpPr>
            <a:spLocks noGrp="1"/>
          </p:cNvSpPr>
          <p:nvPr>
            <p:ph type="sldNum" sz="quarter" idx="4"/>
          </p:nvPr>
        </p:nvSpPr>
        <p:spPr/>
        <p:txBody>
          <a:bodyPr/>
          <a:lstStyle/>
          <a:p>
            <a:fld id="{BE4FB471-EBB4-4D81-9EA6-902E33AD37CE}" type="slidenum">
              <a:rPr lang="en-US" smtClean="0"/>
              <a:pPr/>
              <a:t>24</a:t>
            </a:fld>
            <a:endParaRPr lang="en-US"/>
          </a:p>
        </p:txBody>
      </p:sp>
      <p:sp>
        <p:nvSpPr>
          <p:cNvPr id="5" name="TextBox 4">
            <a:extLst>
              <a:ext uri="{FF2B5EF4-FFF2-40B4-BE49-F238E27FC236}">
                <a16:creationId xmlns:a16="http://schemas.microsoft.com/office/drawing/2014/main" id="{42151449-708D-7DFA-91B4-BB4086A04FCD}"/>
              </a:ext>
            </a:extLst>
          </p:cNvPr>
          <p:cNvSpPr txBox="1"/>
          <p:nvPr/>
        </p:nvSpPr>
        <p:spPr>
          <a:xfrm>
            <a:off x="822831" y="5653219"/>
            <a:ext cx="2312633" cy="784830"/>
          </a:xfrm>
          <a:prstGeom prst="rect">
            <a:avLst/>
          </a:prstGeom>
          <a:solidFill>
            <a:schemeClr val="bg1"/>
          </a:solidFill>
          <a:ln w="38100">
            <a:solidFill>
              <a:schemeClr val="accent3">
                <a:lumMod val="75000"/>
              </a:schemeClr>
            </a:solidFill>
          </a:ln>
        </p:spPr>
        <p:txBody>
          <a:bodyPr wrap="square" rtlCol="0">
            <a:spAutoFit/>
          </a:bodyPr>
          <a:lstStyle/>
          <a:p>
            <a:pPr algn="ctr"/>
            <a:r>
              <a:rPr lang="en-US" sz="1500" b="1">
                <a:solidFill>
                  <a:schemeClr val="accent3">
                    <a:lumMod val="75000"/>
                  </a:schemeClr>
                </a:solidFill>
                <a:latin typeface="Arial" panose="020B0604020202020204" pitchFamily="34" charset="0"/>
                <a:cs typeface="Arial" panose="020B0604020202020204" pitchFamily="34" charset="0"/>
              </a:rPr>
              <a:t>GPAC Approved</a:t>
            </a:r>
          </a:p>
          <a:p>
            <a:pPr algn="ctr"/>
            <a:r>
              <a:rPr lang="en-US" sz="1500" b="1">
                <a:solidFill>
                  <a:schemeClr val="accent3">
                    <a:lumMod val="75000"/>
                  </a:schemeClr>
                </a:solidFill>
                <a:latin typeface="Arial" panose="020B0604020202020204" pitchFamily="34" charset="0"/>
                <a:cs typeface="Arial" panose="020B0604020202020204" pitchFamily="34" charset="0"/>
              </a:rPr>
              <a:t>15—0</a:t>
            </a:r>
          </a:p>
          <a:p>
            <a:pPr algn="ctr"/>
            <a:r>
              <a:rPr lang="en-US" sz="1500" b="1">
                <a:solidFill>
                  <a:schemeClr val="accent3">
                    <a:lumMod val="75000"/>
                  </a:schemeClr>
                </a:solidFill>
                <a:latin typeface="Arial" panose="020B0604020202020204" pitchFamily="34" charset="0"/>
                <a:cs typeface="Arial" panose="020B0604020202020204" pitchFamily="34" charset="0"/>
              </a:rPr>
              <a:t>11/30/2023</a:t>
            </a:r>
          </a:p>
        </p:txBody>
      </p:sp>
    </p:spTree>
    <p:extLst>
      <p:ext uri="{BB962C8B-B14F-4D97-AF65-F5344CB8AC3E}">
        <p14:creationId xmlns:p14="http://schemas.microsoft.com/office/powerpoint/2010/main" val="13161862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0D834E-F7BA-49BE-BD58-15363C4A94F4}"/>
              </a:ext>
            </a:extLst>
          </p:cNvPr>
          <p:cNvSpPr>
            <a:spLocks noGrp="1"/>
          </p:cNvSpPr>
          <p:nvPr>
            <p:ph idx="4294967295"/>
          </p:nvPr>
        </p:nvSpPr>
        <p:spPr>
          <a:xfrm>
            <a:off x="603248" y="1053035"/>
            <a:ext cx="8150608" cy="4890565"/>
          </a:xfrm>
          <a:prstGeom prst="rect">
            <a:avLst/>
          </a:prstGeom>
          <a:noFill/>
          <a:ln>
            <a:noFill/>
          </a:ln>
        </p:spPr>
        <p:txBody>
          <a:bodyPr anchor="t" anchorCtr="0">
            <a:normAutofit lnSpcReduction="10000"/>
          </a:bodyPr>
          <a:lstStyle/>
          <a:p>
            <a:pPr marL="0" indent="0" algn="ctr">
              <a:buNone/>
            </a:pPr>
            <a:r>
              <a:rPr lang="en-US" sz="3200" b="1">
                <a:latin typeface="Times New Roman" panose="02020603050405020304" pitchFamily="18" charset="0"/>
                <a:cs typeface="Times New Roman" panose="02020603050405020304" pitchFamily="18" charset="0"/>
              </a:rPr>
              <a:t>Committee Voting Slide</a:t>
            </a:r>
          </a:p>
          <a:p>
            <a:pPr marL="0" indent="0">
              <a:buNone/>
            </a:pPr>
            <a:r>
              <a:rPr lang="en-US">
                <a:latin typeface="Times New Roman" panose="02020603050405020304" pitchFamily="18" charset="0"/>
                <a:cs typeface="Times New Roman" panose="02020603050405020304" pitchFamily="18" charset="0"/>
              </a:rPr>
              <a:t>The proposed rule, as published in the Federal Register and </a:t>
            </a:r>
            <a:r>
              <a:rPr lang="en-US"/>
              <a:t>as supported by the Preliminary Regulatory Impact Analysis and Draft Environmental Assessment</a:t>
            </a:r>
            <a:r>
              <a:rPr lang="en-US">
                <a:latin typeface="Times New Roman" panose="02020603050405020304" pitchFamily="18" charset="0"/>
                <a:cs typeface="Times New Roman" panose="02020603050405020304" pitchFamily="18" charset="0"/>
              </a:rPr>
              <a:t>, regarding leak grading and repair requirements (</a:t>
            </a:r>
            <a:r>
              <a:rPr lang="en-US"/>
              <a:t>reevaluation frequency for grade 2 leaks</a:t>
            </a:r>
            <a:r>
              <a:rPr lang="en-US">
                <a:latin typeface="Times New Roman" panose="02020603050405020304" pitchFamily="18" charset="0"/>
                <a:cs typeface="Times New Roman" panose="02020603050405020304" pitchFamily="18" charset="0"/>
              </a:rPr>
              <a:t>) for the proposed rulemaking is technically feasible, reasonable, cost-effective, and practicable if the following changes are made:</a:t>
            </a:r>
          </a:p>
          <a:p>
            <a:r>
              <a:rPr lang="en-US"/>
              <a:t>Revise the reevaluation frequency for grade 2 leaks to a 6-month interval.</a:t>
            </a:r>
            <a:endParaRPr lang="en-US" sz="1800"/>
          </a:p>
          <a:p>
            <a:pPr lvl="1"/>
            <a:endParaRPr lang="en-US" sz="1600"/>
          </a:p>
          <a:p>
            <a:endParaRPr lang="en-US" sz="2000"/>
          </a:p>
        </p:txBody>
      </p:sp>
      <p:sp>
        <p:nvSpPr>
          <p:cNvPr id="10" name="TextBox 9"/>
          <p:cNvSpPr txBox="1"/>
          <p:nvPr/>
        </p:nvSpPr>
        <p:spPr>
          <a:xfrm>
            <a:off x="2987293" y="5163979"/>
            <a:ext cx="3463977" cy="246221"/>
          </a:xfrm>
          <a:prstGeom prst="rect">
            <a:avLst/>
          </a:prstGeom>
          <a:ln/>
        </p:spPr>
        <p:txBody>
          <a:bodyPr vert="horz" wrap="square" lIns="91440" tIns="45720" rIns="91440" bIns="45720" rtlCol="0" anchor="ctr">
            <a:spAutoFit/>
          </a:bodyPr>
          <a:lstStyle/>
          <a:p>
            <a:pPr algn="ctr"/>
            <a:endParaRPr lang="en-US" sz="1000" b="1">
              <a:solidFill>
                <a:schemeClr val="tx2"/>
              </a:solidFill>
              <a:latin typeface="Arial" panose="020B0604020202020204" pitchFamily="34" charset="0"/>
              <a:cs typeface="Arial" panose="020B0604020202020204" pitchFamily="34" charset="0"/>
            </a:endParaRPr>
          </a:p>
        </p:txBody>
      </p:sp>
      <p:sp>
        <p:nvSpPr>
          <p:cNvPr id="9" name="Rectangle 2">
            <a:extLst>
              <a:ext uri="{FF2B5EF4-FFF2-40B4-BE49-F238E27FC236}">
                <a16:creationId xmlns:a16="http://schemas.microsoft.com/office/drawing/2014/main" id="{EE5B2463-B99F-44A6-9FBF-F9ABE5943496}"/>
              </a:ext>
            </a:extLst>
          </p:cNvPr>
          <p:cNvSpPr txBox="1">
            <a:spLocks noChangeArrowheads="1"/>
          </p:cNvSpPr>
          <p:nvPr/>
        </p:nvSpPr>
        <p:spPr>
          <a:xfrm>
            <a:off x="147282" y="118178"/>
            <a:ext cx="9144000" cy="731838"/>
          </a:xfr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a:solidFill>
                  <a:prstClr val="white"/>
                </a:solidFill>
                <a:latin typeface="Times New Roman" panose="02020603050405020304" pitchFamily="18" charset="0"/>
                <a:cs typeface="Times New Roman" panose="02020603050405020304" pitchFamily="18" charset="0"/>
              </a:rPr>
              <a:t>1. Scope, Applicability, and Notifications</a:t>
            </a:r>
          </a:p>
          <a:p>
            <a:pPr lvl="0">
              <a:defRPr/>
            </a:pPr>
            <a:endParaRPr lang="en-US" sz="4000">
              <a:solidFill>
                <a:prstClr val="white"/>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8A93B079-2292-0C99-B016-8CDF3AC70ED7}"/>
              </a:ext>
            </a:extLst>
          </p:cNvPr>
          <p:cNvSpPr/>
          <p:nvPr/>
        </p:nvSpPr>
        <p:spPr>
          <a:xfrm>
            <a:off x="0" y="0"/>
            <a:ext cx="9144000" cy="983958"/>
          </a:xfrm>
          <a:prstGeom prst="rect">
            <a:avLst/>
          </a:prstGeom>
          <a:solidFill>
            <a:srgbClr val="254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a:latin typeface="Times New Roman" panose="02020603050405020304" pitchFamily="18" charset="0"/>
                <a:ea typeface="Tahoma" panose="020B0604030504040204" pitchFamily="34" charset="0"/>
                <a:cs typeface="Times New Roman" panose="02020603050405020304" pitchFamily="18" charset="0"/>
              </a:rPr>
              <a:t>Leak Grading and Repair</a:t>
            </a:r>
          </a:p>
        </p:txBody>
      </p:sp>
      <p:sp>
        <p:nvSpPr>
          <p:cNvPr id="7" name="Slide Number Placeholder 6">
            <a:extLst>
              <a:ext uri="{FF2B5EF4-FFF2-40B4-BE49-F238E27FC236}">
                <a16:creationId xmlns:a16="http://schemas.microsoft.com/office/drawing/2014/main" id="{A9CD8143-1352-F375-5A06-601C74681041}"/>
              </a:ext>
            </a:extLst>
          </p:cNvPr>
          <p:cNvSpPr>
            <a:spLocks noGrp="1"/>
          </p:cNvSpPr>
          <p:nvPr>
            <p:ph type="sldNum" sz="quarter" idx="4"/>
          </p:nvPr>
        </p:nvSpPr>
        <p:spPr/>
        <p:txBody>
          <a:bodyPr/>
          <a:lstStyle/>
          <a:p>
            <a:fld id="{BE4FB471-EBB4-4D81-9EA6-902E33AD37CE}" type="slidenum">
              <a:rPr lang="en-US" smtClean="0"/>
              <a:pPr/>
              <a:t>25</a:t>
            </a:fld>
            <a:endParaRPr lang="en-US"/>
          </a:p>
        </p:txBody>
      </p:sp>
      <p:sp>
        <p:nvSpPr>
          <p:cNvPr id="2" name="TextBox 1">
            <a:extLst>
              <a:ext uri="{FF2B5EF4-FFF2-40B4-BE49-F238E27FC236}">
                <a16:creationId xmlns:a16="http://schemas.microsoft.com/office/drawing/2014/main" id="{DB82C39D-96C6-03D3-4833-B57A47EEAD90}"/>
              </a:ext>
            </a:extLst>
          </p:cNvPr>
          <p:cNvSpPr txBox="1"/>
          <p:nvPr/>
        </p:nvSpPr>
        <p:spPr>
          <a:xfrm>
            <a:off x="674660" y="5653219"/>
            <a:ext cx="2312633" cy="784830"/>
          </a:xfrm>
          <a:prstGeom prst="rect">
            <a:avLst/>
          </a:prstGeom>
          <a:solidFill>
            <a:schemeClr val="bg1"/>
          </a:solidFill>
          <a:ln w="38100">
            <a:solidFill>
              <a:schemeClr val="accent3">
                <a:lumMod val="75000"/>
              </a:schemeClr>
            </a:solidFill>
          </a:ln>
        </p:spPr>
        <p:txBody>
          <a:bodyPr wrap="square" rtlCol="0">
            <a:spAutoFit/>
          </a:bodyPr>
          <a:lstStyle/>
          <a:p>
            <a:pPr algn="ctr"/>
            <a:r>
              <a:rPr lang="en-US" sz="1500" b="1">
                <a:solidFill>
                  <a:schemeClr val="accent3">
                    <a:lumMod val="75000"/>
                  </a:schemeClr>
                </a:solidFill>
                <a:latin typeface="Arial" panose="020B0604020202020204" pitchFamily="34" charset="0"/>
                <a:cs typeface="Arial" panose="020B0604020202020204" pitchFamily="34" charset="0"/>
              </a:rPr>
              <a:t>GPAC Approved</a:t>
            </a:r>
          </a:p>
          <a:p>
            <a:pPr algn="ctr"/>
            <a:r>
              <a:rPr lang="en-US" sz="1500" b="1">
                <a:solidFill>
                  <a:schemeClr val="accent3">
                    <a:lumMod val="75000"/>
                  </a:schemeClr>
                </a:solidFill>
                <a:latin typeface="Arial" panose="020B0604020202020204" pitchFamily="34" charset="0"/>
                <a:cs typeface="Arial" panose="020B0604020202020204" pitchFamily="34" charset="0"/>
              </a:rPr>
              <a:t>15—0</a:t>
            </a:r>
          </a:p>
          <a:p>
            <a:pPr algn="ctr"/>
            <a:r>
              <a:rPr lang="en-US" sz="1500" b="1">
                <a:solidFill>
                  <a:schemeClr val="accent3">
                    <a:lumMod val="75000"/>
                  </a:schemeClr>
                </a:solidFill>
                <a:latin typeface="Arial" panose="020B0604020202020204" pitchFamily="34" charset="0"/>
                <a:cs typeface="Arial" panose="020B0604020202020204" pitchFamily="34" charset="0"/>
              </a:rPr>
              <a:t>11/30/2023</a:t>
            </a:r>
          </a:p>
        </p:txBody>
      </p:sp>
    </p:spTree>
    <p:extLst>
      <p:ext uri="{BB962C8B-B14F-4D97-AF65-F5344CB8AC3E}">
        <p14:creationId xmlns:p14="http://schemas.microsoft.com/office/powerpoint/2010/main" val="23808780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0D834E-F7BA-49BE-BD58-15363C4A94F4}"/>
              </a:ext>
            </a:extLst>
          </p:cNvPr>
          <p:cNvSpPr>
            <a:spLocks noGrp="1"/>
          </p:cNvSpPr>
          <p:nvPr>
            <p:ph idx="4294967295"/>
          </p:nvPr>
        </p:nvSpPr>
        <p:spPr>
          <a:xfrm>
            <a:off x="603248" y="1053035"/>
            <a:ext cx="7924800" cy="4890565"/>
          </a:xfrm>
          <a:prstGeom prst="rect">
            <a:avLst/>
          </a:prstGeom>
          <a:noFill/>
          <a:ln>
            <a:noFill/>
          </a:ln>
        </p:spPr>
        <p:txBody>
          <a:bodyPr anchor="t" anchorCtr="0">
            <a:normAutofit fontScale="70000" lnSpcReduction="20000"/>
          </a:bodyPr>
          <a:lstStyle/>
          <a:p>
            <a:pPr marL="0" indent="0" algn="ctr">
              <a:buNone/>
            </a:pPr>
            <a:r>
              <a:rPr lang="en-US" sz="2000" b="1">
                <a:latin typeface="Times New Roman" panose="02020603050405020304" pitchFamily="18" charset="0"/>
                <a:cs typeface="Times New Roman" panose="02020603050405020304" pitchFamily="18" charset="0"/>
              </a:rPr>
              <a:t>Committee Voting Slide</a:t>
            </a:r>
          </a:p>
          <a:p>
            <a:pPr marL="0" indent="0">
              <a:buNone/>
            </a:pPr>
            <a:r>
              <a:rPr lang="en-US" sz="2600">
                <a:latin typeface="Times New Roman" panose="02020603050405020304" pitchFamily="18" charset="0"/>
                <a:cs typeface="Times New Roman" panose="02020603050405020304" pitchFamily="18" charset="0"/>
              </a:rPr>
              <a:t>The proposed rule, as published in the Federal Register and </a:t>
            </a:r>
            <a:r>
              <a:rPr lang="en-US" sz="2600"/>
              <a:t>as supported by the Preliminary Regulatory Impact Analysis and Draft Environmental Assessment</a:t>
            </a:r>
            <a:r>
              <a:rPr lang="en-US" sz="2600">
                <a:latin typeface="Times New Roman" panose="02020603050405020304" pitchFamily="18" charset="0"/>
                <a:cs typeface="Times New Roman" panose="02020603050405020304" pitchFamily="18" charset="0"/>
              </a:rPr>
              <a:t>, regarding leak grading and repair requirements (Grade 3 criteria and repair timelines) for the proposed rulemaking is technically feasible, reasonable, cost-effective, and practicable if the following changes are made:</a:t>
            </a:r>
          </a:p>
          <a:p>
            <a:r>
              <a:rPr lang="en-US" sz="2600"/>
              <a:t>Repair timeline</a:t>
            </a:r>
          </a:p>
          <a:p>
            <a:pPr lvl="1"/>
            <a:r>
              <a:rPr lang="en-US" sz="2600"/>
              <a:t>Revise general repair timeline from 24 months to 36 months</a:t>
            </a:r>
          </a:p>
          <a:p>
            <a:pPr lvl="1"/>
            <a:r>
              <a:rPr lang="en-US" sz="2600"/>
              <a:t>HCA and Class 3+4 gas transmission lines: 1 year</a:t>
            </a:r>
          </a:p>
          <a:p>
            <a:r>
              <a:rPr lang="en-US" sz="2600"/>
              <a:t>Grade 3 Criteria: </a:t>
            </a:r>
          </a:p>
          <a:p>
            <a:pPr lvl="1"/>
            <a:r>
              <a:rPr lang="en-US" sz="2600"/>
              <a:t>Repair is required for grade 3 gas distribution pipelines with an emissions rate greater than or equal to 5 </a:t>
            </a:r>
            <a:r>
              <a:rPr lang="en-US" sz="2600" err="1"/>
              <a:t>scfh</a:t>
            </a:r>
            <a:r>
              <a:rPr lang="en-US" sz="2600"/>
              <a:t>, or a leak extent method equivalent to 5 </a:t>
            </a:r>
            <a:r>
              <a:rPr lang="en-US" sz="2600" err="1"/>
              <a:t>scfh</a:t>
            </a:r>
            <a:r>
              <a:rPr lang="en-US" sz="2600"/>
              <a:t>, or an alternative method demonstrated to meet the capability of identifying a minimum leakage rate of 5 </a:t>
            </a:r>
            <a:r>
              <a:rPr lang="en-US" sz="2600" err="1"/>
              <a:t>scfh</a:t>
            </a:r>
            <a:r>
              <a:rPr lang="en-US" sz="2600"/>
              <a:t> with a notification to PHMSA in accordance with Sec. 192.18.  Repair is required within 36 months, unless the pipeline is scheduled for replacement and replaced within 7 years. All other grade 3 leaks are to be re-evaluated at a 1-yr reinspection interval.  PHMSA would evaluate where a leak extent method would be appropriate and equivalent.</a:t>
            </a:r>
          </a:p>
          <a:p>
            <a:r>
              <a:rPr lang="en-US" sz="2600"/>
              <a:t>PHMSA consider the prioritization process for elimination of grade 3 leaks.</a:t>
            </a:r>
          </a:p>
          <a:p>
            <a:endParaRPr lang="en-US" sz="1900"/>
          </a:p>
          <a:p>
            <a:pPr lvl="1"/>
            <a:endParaRPr lang="en-US" sz="2000"/>
          </a:p>
          <a:p>
            <a:pPr lvl="1"/>
            <a:endParaRPr lang="en-US" sz="1900"/>
          </a:p>
          <a:p>
            <a:pPr lvl="1"/>
            <a:endParaRPr lang="en-US" sz="1600"/>
          </a:p>
          <a:p>
            <a:endParaRPr lang="en-US" sz="2000"/>
          </a:p>
          <a:p>
            <a:pPr lvl="1"/>
            <a:endParaRPr lang="en-US" sz="1600">
              <a:latin typeface="Times New Roman" panose="02020603050405020304" pitchFamily="18" charset="0"/>
              <a:cs typeface="Times New Roman" panose="02020603050405020304" pitchFamily="18" charset="0"/>
            </a:endParaRPr>
          </a:p>
        </p:txBody>
      </p:sp>
      <p:sp>
        <p:nvSpPr>
          <p:cNvPr id="10" name="TextBox 9"/>
          <p:cNvSpPr txBox="1"/>
          <p:nvPr/>
        </p:nvSpPr>
        <p:spPr>
          <a:xfrm>
            <a:off x="-1584707" y="3676555"/>
            <a:ext cx="3463977" cy="246221"/>
          </a:xfrm>
          <a:prstGeom prst="rect">
            <a:avLst/>
          </a:prstGeom>
          <a:ln/>
        </p:spPr>
        <p:txBody>
          <a:bodyPr vert="horz" wrap="square" lIns="91440" tIns="45720" rIns="91440" bIns="45720" rtlCol="0" anchor="ctr">
            <a:spAutoFit/>
          </a:bodyPr>
          <a:lstStyle/>
          <a:p>
            <a:pPr algn="ctr"/>
            <a:endParaRPr lang="en-US" sz="1000" b="1">
              <a:solidFill>
                <a:schemeClr val="tx2"/>
              </a:solidFill>
              <a:latin typeface="Arial" panose="020B0604020202020204" pitchFamily="34" charset="0"/>
              <a:cs typeface="Arial" panose="020B0604020202020204" pitchFamily="34" charset="0"/>
            </a:endParaRPr>
          </a:p>
        </p:txBody>
      </p:sp>
      <p:sp>
        <p:nvSpPr>
          <p:cNvPr id="9" name="Rectangle 2">
            <a:extLst>
              <a:ext uri="{FF2B5EF4-FFF2-40B4-BE49-F238E27FC236}">
                <a16:creationId xmlns:a16="http://schemas.microsoft.com/office/drawing/2014/main" id="{EE5B2463-B99F-44A6-9FBF-F9ABE5943496}"/>
              </a:ext>
            </a:extLst>
          </p:cNvPr>
          <p:cNvSpPr txBox="1">
            <a:spLocks noChangeArrowheads="1"/>
          </p:cNvSpPr>
          <p:nvPr/>
        </p:nvSpPr>
        <p:spPr>
          <a:xfrm>
            <a:off x="147282" y="118178"/>
            <a:ext cx="9144000" cy="731838"/>
          </a:xfr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a:solidFill>
                  <a:prstClr val="white"/>
                </a:solidFill>
                <a:latin typeface="Times New Roman" panose="02020603050405020304" pitchFamily="18" charset="0"/>
                <a:cs typeface="Times New Roman" panose="02020603050405020304" pitchFamily="18" charset="0"/>
              </a:rPr>
              <a:t>1. Scope, Applicability, a</a:t>
            </a:r>
          </a:p>
        </p:txBody>
      </p:sp>
      <p:sp>
        <p:nvSpPr>
          <p:cNvPr id="4" name="Rectangle 3">
            <a:extLst>
              <a:ext uri="{FF2B5EF4-FFF2-40B4-BE49-F238E27FC236}">
                <a16:creationId xmlns:a16="http://schemas.microsoft.com/office/drawing/2014/main" id="{8A93B079-2292-0C99-B016-8CDF3AC70ED7}"/>
              </a:ext>
            </a:extLst>
          </p:cNvPr>
          <p:cNvSpPr/>
          <p:nvPr/>
        </p:nvSpPr>
        <p:spPr>
          <a:xfrm>
            <a:off x="0" y="0"/>
            <a:ext cx="9144000" cy="983958"/>
          </a:xfrm>
          <a:prstGeom prst="rect">
            <a:avLst/>
          </a:prstGeom>
          <a:solidFill>
            <a:srgbClr val="254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a:latin typeface="Times New Roman" panose="02020603050405020304" pitchFamily="18" charset="0"/>
                <a:ea typeface="Tahoma" panose="020B0604030504040204" pitchFamily="34" charset="0"/>
                <a:cs typeface="Times New Roman" panose="02020603050405020304" pitchFamily="18" charset="0"/>
              </a:rPr>
              <a:t>Leak Grading and Repair</a:t>
            </a:r>
          </a:p>
        </p:txBody>
      </p:sp>
      <p:sp>
        <p:nvSpPr>
          <p:cNvPr id="7" name="Slide Number Placeholder 6">
            <a:extLst>
              <a:ext uri="{FF2B5EF4-FFF2-40B4-BE49-F238E27FC236}">
                <a16:creationId xmlns:a16="http://schemas.microsoft.com/office/drawing/2014/main" id="{A9CD8143-1352-F375-5A06-601C74681041}"/>
              </a:ext>
            </a:extLst>
          </p:cNvPr>
          <p:cNvSpPr>
            <a:spLocks noGrp="1"/>
          </p:cNvSpPr>
          <p:nvPr>
            <p:ph type="sldNum" sz="quarter" idx="4"/>
          </p:nvPr>
        </p:nvSpPr>
        <p:spPr/>
        <p:txBody>
          <a:bodyPr/>
          <a:lstStyle/>
          <a:p>
            <a:fld id="{BE4FB471-EBB4-4D81-9EA6-902E33AD37CE}" type="slidenum">
              <a:rPr lang="en-US" smtClean="0"/>
              <a:pPr/>
              <a:t>26</a:t>
            </a:fld>
            <a:endParaRPr lang="en-US"/>
          </a:p>
        </p:txBody>
      </p:sp>
      <p:sp>
        <p:nvSpPr>
          <p:cNvPr id="2" name="TextBox 1">
            <a:extLst>
              <a:ext uri="{FF2B5EF4-FFF2-40B4-BE49-F238E27FC236}">
                <a16:creationId xmlns:a16="http://schemas.microsoft.com/office/drawing/2014/main" id="{1605EB7B-FE1B-A11D-DB34-4748D0D53C2F}"/>
              </a:ext>
            </a:extLst>
          </p:cNvPr>
          <p:cNvSpPr txBox="1"/>
          <p:nvPr/>
        </p:nvSpPr>
        <p:spPr>
          <a:xfrm>
            <a:off x="615952" y="5943600"/>
            <a:ext cx="2312633" cy="784830"/>
          </a:xfrm>
          <a:prstGeom prst="rect">
            <a:avLst/>
          </a:prstGeom>
          <a:solidFill>
            <a:schemeClr val="bg1"/>
          </a:solidFill>
          <a:ln w="38100">
            <a:solidFill>
              <a:schemeClr val="accent3">
                <a:lumMod val="75000"/>
              </a:schemeClr>
            </a:solidFill>
          </a:ln>
        </p:spPr>
        <p:txBody>
          <a:bodyPr wrap="square" rtlCol="0">
            <a:spAutoFit/>
          </a:bodyPr>
          <a:lstStyle/>
          <a:p>
            <a:pPr algn="ctr"/>
            <a:r>
              <a:rPr lang="en-US" sz="1500" b="1">
                <a:solidFill>
                  <a:schemeClr val="accent3">
                    <a:lumMod val="75000"/>
                  </a:schemeClr>
                </a:solidFill>
                <a:latin typeface="Arial" panose="020B0604020202020204" pitchFamily="34" charset="0"/>
                <a:cs typeface="Arial" panose="020B0604020202020204" pitchFamily="34" charset="0"/>
              </a:rPr>
              <a:t>GPAC Approved</a:t>
            </a:r>
          </a:p>
          <a:p>
            <a:pPr algn="ctr"/>
            <a:r>
              <a:rPr lang="en-US" sz="1500" b="1">
                <a:solidFill>
                  <a:schemeClr val="accent3">
                    <a:lumMod val="75000"/>
                  </a:schemeClr>
                </a:solidFill>
                <a:latin typeface="Arial" panose="020B0604020202020204" pitchFamily="34" charset="0"/>
                <a:cs typeface="Arial" panose="020B0604020202020204" pitchFamily="34" charset="0"/>
              </a:rPr>
              <a:t>13—2</a:t>
            </a:r>
          </a:p>
          <a:p>
            <a:pPr algn="ctr"/>
            <a:r>
              <a:rPr lang="en-US" sz="1500" b="1">
                <a:solidFill>
                  <a:schemeClr val="accent3">
                    <a:lumMod val="75000"/>
                  </a:schemeClr>
                </a:solidFill>
                <a:latin typeface="Arial" panose="020B0604020202020204" pitchFamily="34" charset="0"/>
                <a:cs typeface="Arial" panose="020B0604020202020204" pitchFamily="34" charset="0"/>
              </a:rPr>
              <a:t>11/30/2023</a:t>
            </a:r>
          </a:p>
        </p:txBody>
      </p:sp>
    </p:spTree>
    <p:extLst>
      <p:ext uri="{BB962C8B-B14F-4D97-AF65-F5344CB8AC3E}">
        <p14:creationId xmlns:p14="http://schemas.microsoft.com/office/powerpoint/2010/main" val="11827815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0D834E-F7BA-49BE-BD58-15363C4A94F4}"/>
              </a:ext>
            </a:extLst>
          </p:cNvPr>
          <p:cNvSpPr>
            <a:spLocks noGrp="1"/>
          </p:cNvSpPr>
          <p:nvPr>
            <p:ph idx="4294967295"/>
          </p:nvPr>
        </p:nvSpPr>
        <p:spPr>
          <a:xfrm>
            <a:off x="0" y="1053035"/>
            <a:ext cx="9144000" cy="5804965"/>
          </a:xfrm>
          <a:prstGeom prst="rect">
            <a:avLst/>
          </a:prstGeom>
          <a:solidFill>
            <a:schemeClr val="bg1"/>
          </a:solidFill>
          <a:ln>
            <a:noFill/>
          </a:ln>
        </p:spPr>
        <p:txBody>
          <a:bodyPr anchor="t" anchorCtr="0">
            <a:normAutofit fontScale="85000" lnSpcReduction="20000"/>
          </a:bodyPr>
          <a:lstStyle/>
          <a:p>
            <a:pPr marL="0" indent="0" algn="ctr">
              <a:buNone/>
            </a:pPr>
            <a:r>
              <a:rPr lang="en-US" sz="2100" b="1">
                <a:latin typeface="Times New Roman" panose="02020603050405020304" pitchFamily="18" charset="0"/>
                <a:cs typeface="Times New Roman" panose="02020603050405020304" pitchFamily="18" charset="0"/>
              </a:rPr>
              <a:t>Committee Voting Slide</a:t>
            </a:r>
            <a:endParaRPr lang="en-US" sz="2100" b="1"/>
          </a:p>
          <a:p>
            <a:pPr marL="0" indent="0">
              <a:buNone/>
            </a:pPr>
            <a:r>
              <a:rPr lang="en-US" sz="2100">
                <a:latin typeface="Times New Roman" panose="02020603050405020304" pitchFamily="18" charset="0"/>
                <a:cs typeface="Times New Roman" panose="02020603050405020304" pitchFamily="18" charset="0"/>
              </a:rPr>
              <a:t>The proposed rule, as published in the Federal Register and </a:t>
            </a:r>
            <a:r>
              <a:rPr lang="en-US" sz="2100"/>
              <a:t>as supported by the Preliminary Regulatory Impact Analysis and Draft Environmental Assessment</a:t>
            </a:r>
            <a:r>
              <a:rPr lang="en-US" sz="2100">
                <a:latin typeface="Times New Roman" panose="02020603050405020304" pitchFamily="18" charset="0"/>
                <a:cs typeface="Times New Roman" panose="02020603050405020304" pitchFamily="18" charset="0"/>
              </a:rPr>
              <a:t>, regarding leak grading and repair requirements (</a:t>
            </a:r>
            <a:r>
              <a:rPr lang="en-US" sz="2100"/>
              <a:t>Regarding post-repair rechecks for gas distribution Sec. 192.760(e)</a:t>
            </a:r>
            <a:r>
              <a:rPr lang="en-US" sz="2100">
                <a:latin typeface="Times New Roman" panose="02020603050405020304" pitchFamily="18" charset="0"/>
                <a:cs typeface="Times New Roman" panose="02020603050405020304" pitchFamily="18" charset="0"/>
              </a:rPr>
              <a:t>) for the proposed rulemaking is technically feasible, reasonable, cost-effective, and practicable if the following changes are made:</a:t>
            </a:r>
          </a:p>
          <a:p>
            <a:pPr marL="0" indent="0">
              <a:buNone/>
            </a:pPr>
            <a:endParaRPr lang="en-US" sz="2100" b="1"/>
          </a:p>
          <a:p>
            <a:pPr marL="0" indent="0">
              <a:buNone/>
            </a:pPr>
            <a:r>
              <a:rPr lang="en-US" sz="2100"/>
              <a:t>Recommend </a:t>
            </a:r>
            <a:r>
              <a:rPr lang="en-US" sz="2100">
                <a:ea typeface="Calibri" panose="020F0502020204030204" pitchFamily="34" charset="0"/>
              </a:rPr>
              <a:t>PHMSA consider the public safety and environmental implications of the following considerations based on the mandates from Congress, the GPAC discussion, State programs, other provisions from the NPRM, and public comments:</a:t>
            </a:r>
          </a:p>
          <a:p>
            <a:pPr marL="400050" lvl="1" indent="0">
              <a:buNone/>
            </a:pPr>
            <a:r>
              <a:rPr lang="en-US" sz="2100"/>
              <a:t> (</a:t>
            </a:r>
            <a:r>
              <a:rPr lang="en-US" sz="2100" err="1"/>
              <a:t>i</a:t>
            </a:r>
            <a:r>
              <a:rPr lang="en-US" sz="2100"/>
              <a:t>) exceptions for any leak that is eliminated by routine maintenance work—such as adjustment or lubrication of aboveground valves, or tightening of packing nuts on valves with seal leaks;</a:t>
            </a:r>
          </a:p>
          <a:p>
            <a:pPr marL="400050" lvl="1" indent="0">
              <a:buNone/>
            </a:pPr>
            <a:r>
              <a:rPr lang="en-US" sz="2100"/>
              <a:t>(ii) exceptions for a grade 3 leak; </a:t>
            </a:r>
          </a:p>
          <a:p>
            <a:pPr marL="400050" lvl="1" indent="0">
              <a:buNone/>
            </a:pPr>
            <a:r>
              <a:rPr lang="en-US" sz="2100"/>
              <a:t>(iii) exceptions for leaks on an aboveground pipeline facility;</a:t>
            </a:r>
          </a:p>
          <a:p>
            <a:pPr marL="400050" lvl="1" indent="0">
              <a:buNone/>
            </a:pPr>
            <a:r>
              <a:rPr lang="en-US" sz="2100"/>
              <a:t>(iv) exceptions for repairs for excavation damages; </a:t>
            </a:r>
          </a:p>
          <a:p>
            <a:pPr marL="400050" lvl="1" indent="0">
              <a:buNone/>
            </a:pPr>
            <a:r>
              <a:rPr lang="en-US" sz="2100"/>
              <a:t>(v) exceptions for remediation of leak involving pipeline replacement </a:t>
            </a:r>
          </a:p>
          <a:p>
            <a:pPr marL="400050" lvl="1" indent="0">
              <a:buNone/>
            </a:pPr>
            <a:r>
              <a:rPr lang="en-US" sz="2100"/>
              <a:t>(vi) exceptions for remediation where the leaking pipeline was abandoned. </a:t>
            </a:r>
          </a:p>
          <a:p>
            <a:pPr marL="0" indent="0">
              <a:buNone/>
            </a:pPr>
            <a:r>
              <a:rPr lang="en-US" sz="2100">
                <a:ea typeface="Calibri" panose="020F0502020204030204" pitchFamily="34" charset="0"/>
              </a:rPr>
              <a:t>       (vii) Applicability of post repair rechecks to all subsurface leaks on a gas distribution pipeline repaired, other than by the replacement or abandonment of the affected section of pipe, must be reevaluated after allowing the soil to vent and stabilize but not more than 30 calendar days after the repair, unless a zero percent gas reading was taken at the time the repair was complete.</a:t>
            </a:r>
          </a:p>
          <a:p>
            <a:pPr marL="0" indent="0">
              <a:buNone/>
            </a:pPr>
            <a:endParaRPr lang="en-US" sz="1800"/>
          </a:p>
        </p:txBody>
      </p:sp>
      <p:sp>
        <p:nvSpPr>
          <p:cNvPr id="9" name="Rectangle 2">
            <a:extLst>
              <a:ext uri="{FF2B5EF4-FFF2-40B4-BE49-F238E27FC236}">
                <a16:creationId xmlns:a16="http://schemas.microsoft.com/office/drawing/2014/main" id="{EE5B2463-B99F-44A6-9FBF-F9ABE5943496}"/>
              </a:ext>
            </a:extLst>
          </p:cNvPr>
          <p:cNvSpPr txBox="1">
            <a:spLocks noChangeArrowheads="1"/>
          </p:cNvSpPr>
          <p:nvPr/>
        </p:nvSpPr>
        <p:spPr>
          <a:xfrm>
            <a:off x="147282" y="118178"/>
            <a:ext cx="9144000" cy="731838"/>
          </a:xfr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a:solidFill>
                  <a:prstClr val="white"/>
                </a:solidFill>
                <a:latin typeface="Times New Roman" panose="02020603050405020304" pitchFamily="18" charset="0"/>
                <a:cs typeface="Times New Roman" panose="02020603050405020304" pitchFamily="18" charset="0"/>
              </a:rPr>
              <a:t>1. Scope, Applicability, and Notifications </a:t>
            </a:r>
          </a:p>
        </p:txBody>
      </p:sp>
      <p:sp>
        <p:nvSpPr>
          <p:cNvPr id="4" name="Rectangle 3">
            <a:extLst>
              <a:ext uri="{FF2B5EF4-FFF2-40B4-BE49-F238E27FC236}">
                <a16:creationId xmlns:a16="http://schemas.microsoft.com/office/drawing/2014/main" id="{8A93B079-2292-0C99-B016-8CDF3AC70ED7}"/>
              </a:ext>
            </a:extLst>
          </p:cNvPr>
          <p:cNvSpPr/>
          <p:nvPr/>
        </p:nvSpPr>
        <p:spPr>
          <a:xfrm>
            <a:off x="0" y="0"/>
            <a:ext cx="9144000" cy="983958"/>
          </a:xfrm>
          <a:prstGeom prst="rect">
            <a:avLst/>
          </a:prstGeom>
          <a:solidFill>
            <a:srgbClr val="254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a:latin typeface="Times New Roman" panose="02020603050405020304" pitchFamily="18" charset="0"/>
                <a:ea typeface="Tahoma" panose="020B0604030504040204" pitchFamily="34" charset="0"/>
                <a:cs typeface="Times New Roman" panose="02020603050405020304" pitchFamily="18" charset="0"/>
              </a:rPr>
              <a:t>Leak Grading and Repair: Rechecks</a:t>
            </a:r>
          </a:p>
        </p:txBody>
      </p:sp>
      <p:sp>
        <p:nvSpPr>
          <p:cNvPr id="7" name="Slide Number Placeholder 6">
            <a:extLst>
              <a:ext uri="{FF2B5EF4-FFF2-40B4-BE49-F238E27FC236}">
                <a16:creationId xmlns:a16="http://schemas.microsoft.com/office/drawing/2014/main" id="{A9CD8143-1352-F375-5A06-601C74681041}"/>
              </a:ext>
            </a:extLst>
          </p:cNvPr>
          <p:cNvSpPr>
            <a:spLocks noGrp="1"/>
          </p:cNvSpPr>
          <p:nvPr>
            <p:ph type="sldNum" sz="quarter" idx="4"/>
          </p:nvPr>
        </p:nvSpPr>
        <p:spPr>
          <a:xfrm>
            <a:off x="8484921" y="266661"/>
            <a:ext cx="511797" cy="298605"/>
          </a:xfrm>
        </p:spPr>
        <p:txBody>
          <a:bodyPr/>
          <a:lstStyle/>
          <a:p>
            <a:fld id="{BE4FB471-EBB4-4D81-9EA6-902E33AD37CE}" type="slidenum">
              <a:rPr lang="en-US" smtClean="0">
                <a:solidFill>
                  <a:schemeClr val="bg1"/>
                </a:solidFill>
              </a:rPr>
              <a:pPr/>
              <a:t>27</a:t>
            </a:fld>
            <a:endParaRPr lang="en-US">
              <a:solidFill>
                <a:schemeClr val="bg1"/>
              </a:solidFill>
            </a:endParaRPr>
          </a:p>
        </p:txBody>
      </p:sp>
      <p:sp>
        <p:nvSpPr>
          <p:cNvPr id="2" name="TextBox 1">
            <a:extLst>
              <a:ext uri="{FF2B5EF4-FFF2-40B4-BE49-F238E27FC236}">
                <a16:creationId xmlns:a16="http://schemas.microsoft.com/office/drawing/2014/main" id="{A4745B0D-5572-182E-1A75-7074417A634C}"/>
              </a:ext>
            </a:extLst>
          </p:cNvPr>
          <p:cNvSpPr txBox="1"/>
          <p:nvPr/>
        </p:nvSpPr>
        <p:spPr>
          <a:xfrm>
            <a:off x="6607523" y="4012079"/>
            <a:ext cx="2312633" cy="784830"/>
          </a:xfrm>
          <a:prstGeom prst="rect">
            <a:avLst/>
          </a:prstGeom>
          <a:solidFill>
            <a:schemeClr val="bg1"/>
          </a:solidFill>
          <a:ln w="38100">
            <a:solidFill>
              <a:schemeClr val="accent3">
                <a:lumMod val="75000"/>
              </a:schemeClr>
            </a:solidFill>
          </a:ln>
        </p:spPr>
        <p:txBody>
          <a:bodyPr wrap="square" rtlCol="0">
            <a:spAutoFit/>
          </a:bodyPr>
          <a:lstStyle/>
          <a:p>
            <a:pPr algn="ctr"/>
            <a:r>
              <a:rPr lang="en-US" sz="1500" b="1">
                <a:solidFill>
                  <a:schemeClr val="accent3">
                    <a:lumMod val="75000"/>
                  </a:schemeClr>
                </a:solidFill>
                <a:latin typeface="Arial" panose="020B0604020202020204" pitchFamily="34" charset="0"/>
                <a:cs typeface="Arial" panose="020B0604020202020204" pitchFamily="34" charset="0"/>
              </a:rPr>
              <a:t>GPAC Approved</a:t>
            </a:r>
          </a:p>
          <a:p>
            <a:pPr algn="ctr"/>
            <a:r>
              <a:rPr lang="en-US" sz="1500" b="1">
                <a:solidFill>
                  <a:schemeClr val="accent3">
                    <a:lumMod val="75000"/>
                  </a:schemeClr>
                </a:solidFill>
                <a:latin typeface="Arial" panose="020B0604020202020204" pitchFamily="34" charset="0"/>
                <a:cs typeface="Arial" panose="020B0604020202020204" pitchFamily="34" charset="0"/>
              </a:rPr>
              <a:t>15—0</a:t>
            </a:r>
          </a:p>
          <a:p>
            <a:pPr algn="ctr"/>
            <a:r>
              <a:rPr lang="en-US" sz="1500" b="1">
                <a:solidFill>
                  <a:schemeClr val="accent3">
                    <a:lumMod val="75000"/>
                  </a:schemeClr>
                </a:solidFill>
                <a:latin typeface="Arial" panose="020B0604020202020204" pitchFamily="34" charset="0"/>
                <a:cs typeface="Arial" panose="020B0604020202020204" pitchFamily="34" charset="0"/>
              </a:rPr>
              <a:t>12/01/2023</a:t>
            </a:r>
          </a:p>
        </p:txBody>
      </p:sp>
    </p:spTree>
    <p:extLst>
      <p:ext uri="{BB962C8B-B14F-4D97-AF65-F5344CB8AC3E}">
        <p14:creationId xmlns:p14="http://schemas.microsoft.com/office/powerpoint/2010/main" val="22849865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0D834E-F7BA-49BE-BD58-15363C4A94F4}"/>
              </a:ext>
            </a:extLst>
          </p:cNvPr>
          <p:cNvSpPr>
            <a:spLocks noGrp="1"/>
          </p:cNvSpPr>
          <p:nvPr>
            <p:ph idx="4294967295"/>
          </p:nvPr>
        </p:nvSpPr>
        <p:spPr>
          <a:xfrm>
            <a:off x="603248" y="1053035"/>
            <a:ext cx="7924800" cy="4890565"/>
          </a:xfrm>
          <a:prstGeom prst="rect">
            <a:avLst/>
          </a:prstGeom>
          <a:noFill/>
          <a:ln>
            <a:noFill/>
          </a:ln>
        </p:spPr>
        <p:txBody>
          <a:bodyPr anchor="t" anchorCtr="0">
            <a:normAutofit/>
          </a:bodyPr>
          <a:lstStyle/>
          <a:p>
            <a:pPr marL="0" indent="0" algn="ctr">
              <a:buNone/>
            </a:pPr>
            <a:r>
              <a:rPr lang="en-US" sz="2200" b="1">
                <a:latin typeface="Times New Roman" panose="02020603050405020304" pitchFamily="18" charset="0"/>
                <a:cs typeface="Times New Roman" panose="02020603050405020304" pitchFamily="18" charset="0"/>
              </a:rPr>
              <a:t>Committee Voting Slide</a:t>
            </a:r>
          </a:p>
          <a:p>
            <a:pPr marL="0" indent="0">
              <a:buNone/>
            </a:pPr>
            <a:r>
              <a:rPr lang="en-US" sz="2200">
                <a:latin typeface="Times New Roman" panose="02020603050405020304" pitchFamily="18" charset="0"/>
                <a:cs typeface="Times New Roman" panose="02020603050405020304" pitchFamily="18" charset="0"/>
              </a:rPr>
              <a:t>The proposed rule, as published in the Federal Register and </a:t>
            </a:r>
            <a:r>
              <a:rPr lang="en-US" sz="2200"/>
              <a:t>as supported by the Preliminary Regulatory Impact Analysis and Draft Environmental Assessment</a:t>
            </a:r>
            <a:r>
              <a:rPr lang="en-US" sz="2200">
                <a:latin typeface="Times New Roman" panose="02020603050405020304" pitchFamily="18" charset="0"/>
                <a:cs typeface="Times New Roman" panose="02020603050405020304" pitchFamily="18" charset="0"/>
              </a:rPr>
              <a:t>, regarding leak grading and repair requirements (</a:t>
            </a:r>
            <a:r>
              <a:rPr lang="en-US" sz="2200"/>
              <a:t>investigation or repairs of leaks following environmental changes</a:t>
            </a:r>
            <a:r>
              <a:rPr lang="en-US" sz="2200">
                <a:latin typeface="Times New Roman" panose="02020603050405020304" pitchFamily="18" charset="0"/>
                <a:cs typeface="Times New Roman" panose="02020603050405020304" pitchFamily="18" charset="0"/>
              </a:rPr>
              <a:t>) for the proposed rulemaking is technically feasible, reasonable, cost-effective, and practicable if the following changes are made:</a:t>
            </a:r>
          </a:p>
          <a:p>
            <a:r>
              <a:rPr lang="en-US" sz="2200">
                <a:effectLst/>
                <a:latin typeface="Times New Roman" panose="02020603050405020304" pitchFamily="18" charset="0"/>
                <a:ea typeface="MS Mincho" panose="02020609040205080304" pitchFamily="49" charset="-128"/>
              </a:rPr>
              <a:t>PHMSA consider a risk-based approach for the repair of grade 2 leaks following environmental changes that affect gas migration (e.g., freezing ground, heavy rain, flooding, or other changes). </a:t>
            </a:r>
          </a:p>
          <a:p>
            <a:r>
              <a:rPr lang="en-US" sz="2200">
                <a:effectLst/>
                <a:latin typeface="Times New Roman" panose="02020603050405020304" pitchFamily="18" charset="0"/>
                <a:ea typeface="MS Mincho" panose="02020609040205080304" pitchFamily="49" charset="-128"/>
              </a:rPr>
              <a:t>Provide for consideration of local safety and environmental conditions.</a:t>
            </a:r>
          </a:p>
          <a:p>
            <a:endParaRPr lang="en-US" sz="2200">
              <a:effectLst/>
              <a:latin typeface="Times New Roman" panose="02020603050405020304" pitchFamily="18" charset="0"/>
              <a:ea typeface="MS Mincho" panose="02020609040205080304" pitchFamily="49" charset="-128"/>
            </a:endParaRPr>
          </a:p>
          <a:p>
            <a:pPr lvl="2"/>
            <a:endParaRPr lang="en-US" sz="1800">
              <a:effectLst/>
              <a:latin typeface="Times New Roman" panose="02020603050405020304" pitchFamily="18" charset="0"/>
              <a:ea typeface="MS Mincho" panose="02020609040205080304" pitchFamily="49" charset="-128"/>
            </a:endParaRPr>
          </a:p>
          <a:p>
            <a:pPr lvl="2"/>
            <a:endParaRPr lang="en-US" sz="1800">
              <a:effectLst/>
              <a:latin typeface="Times New Roman" panose="02020603050405020304" pitchFamily="18" charset="0"/>
              <a:ea typeface="MS Mincho" panose="02020609040205080304" pitchFamily="49" charset="-128"/>
            </a:endParaRPr>
          </a:p>
          <a:p>
            <a:pPr lvl="2"/>
            <a:endParaRPr lang="en-US"/>
          </a:p>
          <a:p>
            <a:pPr lvl="1"/>
            <a:endParaRPr lang="en-US"/>
          </a:p>
          <a:p>
            <a:pPr marL="0" indent="0">
              <a:buNone/>
            </a:pPr>
            <a:endParaRPr lang="en-US"/>
          </a:p>
        </p:txBody>
      </p:sp>
      <p:sp>
        <p:nvSpPr>
          <p:cNvPr id="10" name="TextBox 9"/>
          <p:cNvSpPr txBox="1"/>
          <p:nvPr/>
        </p:nvSpPr>
        <p:spPr>
          <a:xfrm>
            <a:off x="2987293" y="5163979"/>
            <a:ext cx="3463977" cy="246221"/>
          </a:xfrm>
          <a:prstGeom prst="rect">
            <a:avLst/>
          </a:prstGeom>
          <a:ln/>
        </p:spPr>
        <p:txBody>
          <a:bodyPr vert="horz" wrap="square" lIns="91440" tIns="45720" rIns="91440" bIns="45720" rtlCol="0" anchor="ctr">
            <a:spAutoFit/>
          </a:bodyPr>
          <a:lstStyle/>
          <a:p>
            <a:pPr algn="ctr"/>
            <a:endParaRPr lang="en-US" sz="1000" b="1">
              <a:solidFill>
                <a:schemeClr val="tx2"/>
              </a:solidFill>
              <a:latin typeface="Arial" panose="020B0604020202020204" pitchFamily="34" charset="0"/>
              <a:cs typeface="Arial" panose="020B0604020202020204" pitchFamily="34" charset="0"/>
            </a:endParaRPr>
          </a:p>
        </p:txBody>
      </p:sp>
      <p:sp>
        <p:nvSpPr>
          <p:cNvPr id="9" name="Rectangle 2">
            <a:extLst>
              <a:ext uri="{FF2B5EF4-FFF2-40B4-BE49-F238E27FC236}">
                <a16:creationId xmlns:a16="http://schemas.microsoft.com/office/drawing/2014/main" id="{EE5B2463-B99F-44A6-9FBF-F9ABE5943496}"/>
              </a:ext>
            </a:extLst>
          </p:cNvPr>
          <p:cNvSpPr txBox="1">
            <a:spLocks noChangeArrowheads="1"/>
          </p:cNvSpPr>
          <p:nvPr/>
        </p:nvSpPr>
        <p:spPr>
          <a:xfrm>
            <a:off x="147282" y="118178"/>
            <a:ext cx="9144000" cy="731838"/>
          </a:xfr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a:solidFill>
                  <a:prstClr val="white"/>
                </a:solidFill>
                <a:latin typeface="Times New Roman" panose="02020603050405020304" pitchFamily="18" charset="0"/>
                <a:cs typeface="Times New Roman" panose="02020603050405020304" pitchFamily="18" charset="0"/>
              </a:rPr>
              <a:t>1. Scope, Applicability, and Notifications</a:t>
            </a:r>
          </a:p>
        </p:txBody>
      </p:sp>
      <p:sp>
        <p:nvSpPr>
          <p:cNvPr id="4" name="Rectangle 3">
            <a:extLst>
              <a:ext uri="{FF2B5EF4-FFF2-40B4-BE49-F238E27FC236}">
                <a16:creationId xmlns:a16="http://schemas.microsoft.com/office/drawing/2014/main" id="{8A93B079-2292-0C99-B016-8CDF3AC70ED7}"/>
              </a:ext>
            </a:extLst>
          </p:cNvPr>
          <p:cNvSpPr/>
          <p:nvPr/>
        </p:nvSpPr>
        <p:spPr>
          <a:xfrm>
            <a:off x="0" y="0"/>
            <a:ext cx="9144000" cy="983958"/>
          </a:xfrm>
          <a:prstGeom prst="rect">
            <a:avLst/>
          </a:prstGeom>
          <a:solidFill>
            <a:srgbClr val="254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a:latin typeface="Times New Roman" panose="02020603050405020304" pitchFamily="18" charset="0"/>
                <a:ea typeface="Tahoma" panose="020B0604030504040204" pitchFamily="34" charset="0"/>
                <a:cs typeface="Times New Roman" panose="02020603050405020304" pitchFamily="18" charset="0"/>
              </a:rPr>
              <a:t>Leak Grading and Repair</a:t>
            </a:r>
          </a:p>
        </p:txBody>
      </p:sp>
      <p:sp>
        <p:nvSpPr>
          <p:cNvPr id="7" name="Slide Number Placeholder 6">
            <a:extLst>
              <a:ext uri="{FF2B5EF4-FFF2-40B4-BE49-F238E27FC236}">
                <a16:creationId xmlns:a16="http://schemas.microsoft.com/office/drawing/2014/main" id="{A9CD8143-1352-F375-5A06-601C74681041}"/>
              </a:ext>
            </a:extLst>
          </p:cNvPr>
          <p:cNvSpPr>
            <a:spLocks noGrp="1"/>
          </p:cNvSpPr>
          <p:nvPr>
            <p:ph type="sldNum" sz="quarter" idx="4"/>
          </p:nvPr>
        </p:nvSpPr>
        <p:spPr/>
        <p:txBody>
          <a:bodyPr/>
          <a:lstStyle/>
          <a:p>
            <a:fld id="{BE4FB471-EBB4-4D81-9EA6-902E33AD37CE}" type="slidenum">
              <a:rPr lang="en-US" smtClean="0"/>
              <a:pPr/>
              <a:t>28</a:t>
            </a:fld>
            <a:endParaRPr lang="en-US"/>
          </a:p>
        </p:txBody>
      </p:sp>
      <p:sp>
        <p:nvSpPr>
          <p:cNvPr id="2" name="TextBox 1">
            <a:extLst>
              <a:ext uri="{FF2B5EF4-FFF2-40B4-BE49-F238E27FC236}">
                <a16:creationId xmlns:a16="http://schemas.microsoft.com/office/drawing/2014/main" id="{59E3DF13-6E3B-00EB-A2A6-A67B762479D7}"/>
              </a:ext>
            </a:extLst>
          </p:cNvPr>
          <p:cNvSpPr txBox="1"/>
          <p:nvPr/>
        </p:nvSpPr>
        <p:spPr>
          <a:xfrm>
            <a:off x="603248" y="5804965"/>
            <a:ext cx="2312633" cy="784830"/>
          </a:xfrm>
          <a:prstGeom prst="rect">
            <a:avLst/>
          </a:prstGeom>
          <a:solidFill>
            <a:schemeClr val="bg1"/>
          </a:solidFill>
          <a:ln w="38100">
            <a:solidFill>
              <a:schemeClr val="accent3">
                <a:lumMod val="75000"/>
              </a:schemeClr>
            </a:solidFill>
          </a:ln>
        </p:spPr>
        <p:txBody>
          <a:bodyPr wrap="square" rtlCol="0">
            <a:spAutoFit/>
          </a:bodyPr>
          <a:lstStyle/>
          <a:p>
            <a:pPr algn="ctr"/>
            <a:r>
              <a:rPr lang="en-US" sz="1500" b="1">
                <a:solidFill>
                  <a:schemeClr val="accent3">
                    <a:lumMod val="75000"/>
                  </a:schemeClr>
                </a:solidFill>
                <a:latin typeface="Arial" panose="020B0604020202020204" pitchFamily="34" charset="0"/>
                <a:cs typeface="Arial" panose="020B0604020202020204" pitchFamily="34" charset="0"/>
              </a:rPr>
              <a:t>GPAC Approved</a:t>
            </a:r>
          </a:p>
          <a:p>
            <a:pPr algn="ctr"/>
            <a:r>
              <a:rPr lang="en-US" sz="1500" b="1">
                <a:solidFill>
                  <a:schemeClr val="accent3">
                    <a:lumMod val="75000"/>
                  </a:schemeClr>
                </a:solidFill>
                <a:latin typeface="Arial" panose="020B0604020202020204" pitchFamily="34" charset="0"/>
                <a:cs typeface="Arial" panose="020B0604020202020204" pitchFamily="34" charset="0"/>
              </a:rPr>
              <a:t>15—0</a:t>
            </a:r>
          </a:p>
          <a:p>
            <a:pPr algn="ctr"/>
            <a:r>
              <a:rPr lang="en-US" sz="1500" b="1">
                <a:solidFill>
                  <a:schemeClr val="accent3">
                    <a:lumMod val="75000"/>
                  </a:schemeClr>
                </a:solidFill>
                <a:latin typeface="Arial" panose="020B0604020202020204" pitchFamily="34" charset="0"/>
                <a:cs typeface="Arial" panose="020B0604020202020204" pitchFamily="34" charset="0"/>
              </a:rPr>
              <a:t>12/01/2023</a:t>
            </a:r>
          </a:p>
        </p:txBody>
      </p:sp>
    </p:spTree>
    <p:extLst>
      <p:ext uri="{BB962C8B-B14F-4D97-AF65-F5344CB8AC3E}">
        <p14:creationId xmlns:p14="http://schemas.microsoft.com/office/powerpoint/2010/main" val="240019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1EC15-1040-7C60-F7E8-2581E536ABC6}"/>
              </a:ext>
            </a:extLst>
          </p:cNvPr>
          <p:cNvSpPr>
            <a:spLocks noGrp="1"/>
          </p:cNvSpPr>
          <p:nvPr>
            <p:ph type="title"/>
          </p:nvPr>
        </p:nvSpPr>
        <p:spPr/>
        <p:txBody>
          <a:bodyPr/>
          <a:lstStyle/>
          <a:p>
            <a:r>
              <a:rPr lang="en-US" cap="none"/>
              <a:t>Topic for Discussion</a:t>
            </a:r>
            <a:br>
              <a:rPr lang="en-US"/>
            </a:br>
            <a:br>
              <a:rPr lang="en-US"/>
            </a:br>
            <a:r>
              <a:rPr lang="en-US" cap="none"/>
              <a:t>Operations and Maintenance and Venting</a:t>
            </a:r>
            <a:endParaRPr lang="en-US"/>
          </a:p>
        </p:txBody>
      </p:sp>
      <p:sp>
        <p:nvSpPr>
          <p:cNvPr id="3" name="Text Placeholder 2">
            <a:extLst>
              <a:ext uri="{FF2B5EF4-FFF2-40B4-BE49-F238E27FC236}">
                <a16:creationId xmlns:a16="http://schemas.microsoft.com/office/drawing/2014/main" id="{1E035A04-69CF-CA86-0196-E0C177DB734B}"/>
              </a:ext>
            </a:extLst>
          </p:cNvPr>
          <p:cNvSpPr>
            <a:spLocks noGrp="1"/>
          </p:cNvSpPr>
          <p:nvPr>
            <p:ph type="body" idx="1"/>
          </p:nvPr>
        </p:nvSpPr>
        <p:spPr/>
        <p:txBody>
          <a:bodyPr/>
          <a:lstStyle/>
          <a:p>
            <a:endParaRPr lang="en-US"/>
          </a:p>
        </p:txBody>
      </p:sp>
      <p:sp>
        <p:nvSpPr>
          <p:cNvPr id="5" name="Slide Number Placeholder 4">
            <a:extLst>
              <a:ext uri="{FF2B5EF4-FFF2-40B4-BE49-F238E27FC236}">
                <a16:creationId xmlns:a16="http://schemas.microsoft.com/office/drawing/2014/main" id="{F24FB068-C216-808C-F9D2-63D4E8634130}"/>
              </a:ext>
            </a:extLst>
          </p:cNvPr>
          <p:cNvSpPr>
            <a:spLocks noGrp="1"/>
          </p:cNvSpPr>
          <p:nvPr>
            <p:ph type="sldNum" sz="quarter" idx="4"/>
          </p:nvPr>
        </p:nvSpPr>
        <p:spPr/>
        <p:txBody>
          <a:bodyPr/>
          <a:lstStyle/>
          <a:p>
            <a:fld id="{BE4FB471-EBB4-4D81-9EA6-902E33AD37CE}" type="slidenum">
              <a:rPr lang="en-US" smtClean="0"/>
              <a:pPr/>
              <a:t>3</a:t>
            </a:fld>
            <a:endParaRPr lang="en-US"/>
          </a:p>
        </p:txBody>
      </p:sp>
    </p:spTree>
    <p:extLst>
      <p:ext uri="{BB962C8B-B14F-4D97-AF65-F5344CB8AC3E}">
        <p14:creationId xmlns:p14="http://schemas.microsoft.com/office/powerpoint/2010/main" val="3757694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0D834E-F7BA-49BE-BD58-15363C4A94F4}"/>
              </a:ext>
            </a:extLst>
          </p:cNvPr>
          <p:cNvSpPr>
            <a:spLocks noGrp="1"/>
          </p:cNvSpPr>
          <p:nvPr>
            <p:ph idx="4294967295"/>
          </p:nvPr>
        </p:nvSpPr>
        <p:spPr>
          <a:xfrm>
            <a:off x="603248" y="1053035"/>
            <a:ext cx="7924800" cy="4890565"/>
          </a:xfrm>
          <a:prstGeom prst="rect">
            <a:avLst/>
          </a:prstGeom>
          <a:noFill/>
          <a:ln>
            <a:noFill/>
          </a:ln>
        </p:spPr>
        <p:txBody>
          <a:bodyPr anchor="t" anchorCtr="0">
            <a:normAutofit fontScale="77500" lnSpcReduction="20000"/>
          </a:bodyPr>
          <a:lstStyle/>
          <a:p>
            <a:pPr marL="0" indent="0" algn="ctr">
              <a:buNone/>
            </a:pPr>
            <a:r>
              <a:rPr lang="en-US" sz="2600" b="1" dirty="0">
                <a:latin typeface="Times New Roman"/>
                <a:cs typeface="Times New Roman"/>
              </a:rPr>
              <a:t>Committee Voting Slide</a:t>
            </a:r>
          </a:p>
          <a:p>
            <a:pPr marL="0" indent="0">
              <a:buNone/>
            </a:pPr>
            <a:r>
              <a:rPr lang="en-US" sz="2000" dirty="0">
                <a:latin typeface="Times New Roman"/>
                <a:cs typeface="Times New Roman"/>
              </a:rPr>
              <a:t>The proposed rule, as published in the Federal Register and as supported by the Preliminary Regulatory Impact Analysis and Draft Environmental Assessment, with regard to blowdown mitigation (Sec. 192.770), is technically feasible, reasonable, cost-effective, and practicable, if the following changes are made:</a:t>
            </a:r>
          </a:p>
          <a:p>
            <a:pPr marL="0" indent="0">
              <a:buNone/>
            </a:pPr>
            <a:endParaRPr lang="en-US" sz="2000" dirty="0">
              <a:latin typeface="Times New Roman"/>
              <a:cs typeface="Times New Roman"/>
            </a:endParaRPr>
          </a:p>
          <a:p>
            <a:r>
              <a:rPr lang="en-US" sz="2400" dirty="0">
                <a:latin typeface="Times New Roman"/>
                <a:cs typeface="Calibri"/>
              </a:rPr>
              <a:t>PHMSA should create an exception to </a:t>
            </a:r>
            <a:r>
              <a:rPr lang="en-US" sz="2500" dirty="0">
                <a:effectLst/>
                <a:latin typeface="Times New Roman"/>
                <a:ea typeface="MS Mincho"/>
                <a:cs typeface="Times New Roman"/>
              </a:rPr>
              <a:t>§</a:t>
            </a:r>
            <a:r>
              <a:rPr lang="en-US" sz="2400" dirty="0">
                <a:latin typeface="Times New Roman"/>
                <a:cs typeface="Calibri"/>
              </a:rPr>
              <a:t> 192.770 for non-emergency blowdowns with a de minimis volume consistent with the principles outlined below and considering available data on releases from blowdowns.</a:t>
            </a:r>
          </a:p>
          <a:p>
            <a:endParaRPr lang="en-US" sz="2400" dirty="0">
              <a:latin typeface="Times New Roman"/>
              <a:cs typeface="Calibri"/>
            </a:endParaRPr>
          </a:p>
          <a:p>
            <a:pPr>
              <a:spcBef>
                <a:spcPts val="0"/>
              </a:spcBef>
            </a:pPr>
            <a:r>
              <a:rPr lang="en-US" sz="2400" dirty="0">
                <a:latin typeface="Times New Roman"/>
                <a:cs typeface="Calibri"/>
              </a:rPr>
              <a:t>The GPAC recommends this section address blowdowns of large-diameter pipeline segments but exclude de minimis emissions, including:</a:t>
            </a:r>
          </a:p>
          <a:p>
            <a:pPr lvl="1">
              <a:spcBef>
                <a:spcPts val="0"/>
              </a:spcBef>
              <a:buAutoNum type="arabicPeriod"/>
            </a:pPr>
            <a:r>
              <a:rPr lang="en-US" sz="2000" dirty="0">
                <a:latin typeface="Times New Roman"/>
                <a:cs typeface="Calibri"/>
              </a:rPr>
              <a:t>blowdowns of launchers and receivers that may not be within the confines of a compressor station;</a:t>
            </a:r>
          </a:p>
          <a:p>
            <a:pPr lvl="1">
              <a:spcBef>
                <a:spcPts val="0"/>
              </a:spcBef>
              <a:buAutoNum type="arabicPeriod"/>
            </a:pPr>
            <a:r>
              <a:rPr lang="en-US" sz="2000" dirty="0">
                <a:latin typeface="Times New Roman"/>
                <a:cs typeface="Calibri"/>
              </a:rPr>
              <a:t>blowdowns from work on measurement and regulation stations;</a:t>
            </a:r>
          </a:p>
          <a:p>
            <a:pPr lvl="1">
              <a:spcBef>
                <a:spcPts val="0"/>
              </a:spcBef>
              <a:buAutoNum type="arabicPeriod"/>
            </a:pPr>
            <a:r>
              <a:rPr lang="en-US" sz="2000" dirty="0">
                <a:latin typeface="Times New Roman"/>
                <a:cs typeface="Calibri"/>
              </a:rPr>
              <a:t>blowdowns from maintenance work on compressor units and associated equipment including relief systems and filter separators;</a:t>
            </a:r>
          </a:p>
          <a:p>
            <a:pPr lvl="1">
              <a:spcBef>
                <a:spcPts val="0"/>
              </a:spcBef>
              <a:buAutoNum type="arabicPeriod"/>
            </a:pPr>
            <a:r>
              <a:rPr lang="en-US" sz="2000" dirty="0">
                <a:latin typeface="Times New Roman"/>
                <a:cs typeface="Calibri"/>
              </a:rPr>
              <a:t>Blowdowns to conduct an immediate anomaly repair and excavation; and</a:t>
            </a:r>
          </a:p>
          <a:p>
            <a:pPr lvl="1">
              <a:spcBef>
                <a:spcPts val="0"/>
              </a:spcBef>
              <a:buAutoNum type="arabicPeriod"/>
            </a:pPr>
            <a:r>
              <a:rPr lang="en-US" sz="2000" dirty="0">
                <a:latin typeface="Times New Roman"/>
                <a:cs typeface="Calibri"/>
              </a:rPr>
              <a:t>ESD testing as relevant.</a:t>
            </a:r>
          </a:p>
          <a:p>
            <a:pPr marL="0" indent="0">
              <a:buNone/>
            </a:pPr>
            <a:endParaRPr lang="en-US" sz="2000" dirty="0">
              <a:latin typeface="Times New Roman"/>
              <a:cs typeface="Times New Roman"/>
            </a:endParaRPr>
          </a:p>
          <a:p>
            <a:endParaRPr lang="en-US" sz="2000" dirty="0">
              <a:latin typeface="Times New Roman"/>
              <a:cs typeface="Times New Roman"/>
            </a:endParaRPr>
          </a:p>
        </p:txBody>
      </p:sp>
      <p:sp>
        <p:nvSpPr>
          <p:cNvPr id="9" name="Rectangle 2">
            <a:extLst>
              <a:ext uri="{FF2B5EF4-FFF2-40B4-BE49-F238E27FC236}">
                <a16:creationId xmlns:a16="http://schemas.microsoft.com/office/drawing/2014/main" id="{EE5B2463-B99F-44A6-9FBF-F9ABE5943496}"/>
              </a:ext>
            </a:extLst>
          </p:cNvPr>
          <p:cNvSpPr txBox="1">
            <a:spLocks noChangeArrowheads="1"/>
          </p:cNvSpPr>
          <p:nvPr/>
        </p:nvSpPr>
        <p:spPr>
          <a:xfrm>
            <a:off x="147282" y="118178"/>
            <a:ext cx="9144000" cy="731838"/>
          </a:xfr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a:solidFill>
                  <a:prstClr val="white"/>
                </a:solidFill>
                <a:latin typeface="Times New Roman" panose="02020603050405020304" pitchFamily="18" charset="0"/>
                <a:cs typeface="Times New Roman" panose="02020603050405020304" pitchFamily="18" charset="0"/>
              </a:rPr>
              <a:t>1. Scope, Applicability, and Notifications</a:t>
            </a:r>
          </a:p>
        </p:txBody>
      </p:sp>
      <p:sp>
        <p:nvSpPr>
          <p:cNvPr id="7" name="Slide Number Placeholder 6">
            <a:extLst>
              <a:ext uri="{FF2B5EF4-FFF2-40B4-BE49-F238E27FC236}">
                <a16:creationId xmlns:a16="http://schemas.microsoft.com/office/drawing/2014/main" id="{6D13851A-13E4-3BB5-0300-8DE4EA1D5EC0}"/>
              </a:ext>
            </a:extLst>
          </p:cNvPr>
          <p:cNvSpPr>
            <a:spLocks noGrp="1"/>
          </p:cNvSpPr>
          <p:nvPr>
            <p:ph type="sldNum" sz="quarter" idx="4"/>
          </p:nvPr>
        </p:nvSpPr>
        <p:spPr/>
        <p:txBody>
          <a:bodyPr/>
          <a:lstStyle/>
          <a:p>
            <a:fld id="{BE4FB471-EBB4-4D81-9EA6-902E33AD37CE}" type="slidenum">
              <a:rPr lang="en-US" smtClean="0"/>
              <a:pPr/>
              <a:t>4</a:t>
            </a:fld>
            <a:endParaRPr lang="en-US"/>
          </a:p>
        </p:txBody>
      </p:sp>
      <p:sp>
        <p:nvSpPr>
          <p:cNvPr id="2" name="Rectangle 1">
            <a:extLst>
              <a:ext uri="{FF2B5EF4-FFF2-40B4-BE49-F238E27FC236}">
                <a16:creationId xmlns:a16="http://schemas.microsoft.com/office/drawing/2014/main" id="{6A456F57-2BC7-508C-43EA-54C1641B0F75}"/>
              </a:ext>
            </a:extLst>
          </p:cNvPr>
          <p:cNvSpPr/>
          <p:nvPr/>
        </p:nvSpPr>
        <p:spPr>
          <a:xfrm>
            <a:off x="0" y="0"/>
            <a:ext cx="9144000" cy="896112"/>
          </a:xfrm>
          <a:prstGeom prst="rect">
            <a:avLst/>
          </a:prstGeom>
          <a:solidFill>
            <a:srgbClr val="254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a:latin typeface="Times New Roman" panose="02020603050405020304" pitchFamily="18" charset="0"/>
                <a:ea typeface="Tahoma" panose="020B0604030504040204" pitchFamily="34" charset="0"/>
                <a:cs typeface="Times New Roman" panose="02020603050405020304" pitchFamily="18" charset="0"/>
              </a:rPr>
              <a:t>Operations and Maintenance and Venting</a:t>
            </a:r>
            <a:endParaRPr lang="en-US" sz="4400">
              <a:latin typeface="Times New Roman" panose="02020603050405020304" pitchFamily="18" charset="0"/>
              <a:ea typeface="Tahoma" panose="020B060403050404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F3400074-8340-BC2D-053B-FE933EFD0A33}"/>
              </a:ext>
            </a:extLst>
          </p:cNvPr>
          <p:cNvPicPr>
            <a:picLocks noChangeAspect="1"/>
          </p:cNvPicPr>
          <p:nvPr/>
        </p:nvPicPr>
        <p:blipFill>
          <a:blip r:embed="rId3"/>
          <a:stretch>
            <a:fillRect/>
          </a:stretch>
        </p:blipFill>
        <p:spPr>
          <a:xfrm>
            <a:off x="603248" y="5788440"/>
            <a:ext cx="2743200" cy="1002050"/>
          </a:xfrm>
          <a:prstGeom prst="rect">
            <a:avLst/>
          </a:prstGeom>
        </p:spPr>
      </p:pic>
    </p:spTree>
    <p:extLst>
      <p:ext uri="{BB962C8B-B14F-4D97-AF65-F5344CB8AC3E}">
        <p14:creationId xmlns:p14="http://schemas.microsoft.com/office/powerpoint/2010/main" val="2393237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0D834E-F7BA-49BE-BD58-15363C4A94F4}"/>
              </a:ext>
            </a:extLst>
          </p:cNvPr>
          <p:cNvSpPr>
            <a:spLocks noGrp="1"/>
          </p:cNvSpPr>
          <p:nvPr>
            <p:ph idx="4294967295"/>
          </p:nvPr>
        </p:nvSpPr>
        <p:spPr>
          <a:xfrm>
            <a:off x="603248" y="1053035"/>
            <a:ext cx="7924800" cy="4890565"/>
          </a:xfrm>
          <a:prstGeom prst="rect">
            <a:avLst/>
          </a:prstGeom>
          <a:noFill/>
          <a:ln>
            <a:noFill/>
          </a:ln>
        </p:spPr>
        <p:txBody>
          <a:bodyPr anchor="t" anchorCtr="0">
            <a:normAutofit fontScale="92500"/>
          </a:bodyPr>
          <a:lstStyle/>
          <a:p>
            <a:pPr marL="0" indent="0" algn="ctr">
              <a:buNone/>
            </a:pPr>
            <a:r>
              <a:rPr lang="en-US" sz="2600" b="1">
                <a:latin typeface="Times New Roman"/>
                <a:cs typeface="Times New Roman"/>
              </a:rPr>
              <a:t>Committee Voting Slide</a:t>
            </a:r>
          </a:p>
          <a:p>
            <a:pPr marL="0" indent="0">
              <a:buNone/>
            </a:pPr>
            <a:r>
              <a:rPr lang="en-US" sz="2000">
                <a:latin typeface="Times New Roman"/>
                <a:cs typeface="Times New Roman"/>
              </a:rPr>
              <a:t>The proposed rule, as published in the Federal Register and as supported by the Preliminary Regulatory Impact Analysis and Draft Environmental Assessment, with regard to blowdown mitigation (Sec. 192.770), is technically feasible, reasonable, cost-effective, and practicable, if the following changes are made:</a:t>
            </a:r>
          </a:p>
          <a:p>
            <a:pPr marL="0" indent="0">
              <a:buNone/>
            </a:pPr>
            <a:endParaRPr lang="en-US" sz="2000">
              <a:latin typeface="Times New Roman"/>
              <a:cs typeface="Times New Roman"/>
            </a:endParaRPr>
          </a:p>
          <a:p>
            <a:pPr marL="457200" indent="-457200">
              <a:buFont typeface="+mj-lt"/>
              <a:buAutoNum type="arabicPeriod"/>
            </a:pPr>
            <a:r>
              <a:rPr lang="en-US" sz="2400">
                <a:latin typeface="Times New Roman"/>
                <a:cs typeface="Calibri"/>
              </a:rPr>
              <a:t>In addition to the proposed exception for when there is a negative impact on safety, add an exception for when there would be a significant negative impact to customers, such as outages or significant rate shock. Operators must document the justification and rationale for such exceptions subject to the reporting requirements in agenda item 6. The </a:t>
            </a:r>
            <a:r>
              <a:rPr lang="en-US" sz="2400">
                <a:latin typeface="Times New Roman"/>
                <a:cs typeface="Times New Roman"/>
              </a:rPr>
              <a:t>GPAC recommends PHMSA address, as appropriate, scenarios that would affect customer outages. </a:t>
            </a:r>
            <a:endParaRPr lang="en-US" sz="2400">
              <a:latin typeface="Times New Roman"/>
            </a:endParaRPr>
          </a:p>
          <a:p>
            <a:endParaRPr lang="en-US" sz="2400">
              <a:latin typeface="Times New Roman"/>
              <a:cs typeface="Calibri"/>
            </a:endParaRPr>
          </a:p>
          <a:p>
            <a:pPr marL="0" indent="0">
              <a:buNone/>
            </a:pPr>
            <a:endParaRPr lang="en-US" sz="2000">
              <a:latin typeface="Times New Roman"/>
              <a:cs typeface="Times New Roman"/>
            </a:endParaRPr>
          </a:p>
          <a:p>
            <a:endParaRPr lang="en-US" sz="2000">
              <a:latin typeface="Times New Roman"/>
              <a:cs typeface="Times New Roman"/>
            </a:endParaRPr>
          </a:p>
        </p:txBody>
      </p:sp>
      <p:sp>
        <p:nvSpPr>
          <p:cNvPr id="9" name="Rectangle 2">
            <a:extLst>
              <a:ext uri="{FF2B5EF4-FFF2-40B4-BE49-F238E27FC236}">
                <a16:creationId xmlns:a16="http://schemas.microsoft.com/office/drawing/2014/main" id="{EE5B2463-B99F-44A6-9FBF-F9ABE5943496}"/>
              </a:ext>
            </a:extLst>
          </p:cNvPr>
          <p:cNvSpPr txBox="1">
            <a:spLocks noChangeArrowheads="1"/>
          </p:cNvSpPr>
          <p:nvPr/>
        </p:nvSpPr>
        <p:spPr>
          <a:xfrm>
            <a:off x="147282" y="118178"/>
            <a:ext cx="9144000" cy="731838"/>
          </a:xfr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a:solidFill>
                  <a:prstClr val="white"/>
                </a:solidFill>
                <a:latin typeface="Times New Roman" panose="02020603050405020304" pitchFamily="18" charset="0"/>
                <a:cs typeface="Times New Roman" panose="02020603050405020304" pitchFamily="18" charset="0"/>
              </a:rPr>
              <a:t>1. Scope, Applicability, and Notifications</a:t>
            </a:r>
          </a:p>
        </p:txBody>
      </p:sp>
      <p:sp>
        <p:nvSpPr>
          <p:cNvPr id="7" name="Slide Number Placeholder 6">
            <a:extLst>
              <a:ext uri="{FF2B5EF4-FFF2-40B4-BE49-F238E27FC236}">
                <a16:creationId xmlns:a16="http://schemas.microsoft.com/office/drawing/2014/main" id="{6D13851A-13E4-3BB5-0300-8DE4EA1D5EC0}"/>
              </a:ext>
            </a:extLst>
          </p:cNvPr>
          <p:cNvSpPr>
            <a:spLocks noGrp="1"/>
          </p:cNvSpPr>
          <p:nvPr>
            <p:ph type="sldNum" sz="quarter" idx="4"/>
          </p:nvPr>
        </p:nvSpPr>
        <p:spPr/>
        <p:txBody>
          <a:bodyPr/>
          <a:lstStyle/>
          <a:p>
            <a:fld id="{BE4FB471-EBB4-4D81-9EA6-902E33AD37CE}" type="slidenum">
              <a:rPr lang="en-US" smtClean="0"/>
              <a:pPr/>
              <a:t>5</a:t>
            </a:fld>
            <a:endParaRPr lang="en-US"/>
          </a:p>
        </p:txBody>
      </p:sp>
      <p:sp>
        <p:nvSpPr>
          <p:cNvPr id="2" name="Rectangle 1">
            <a:extLst>
              <a:ext uri="{FF2B5EF4-FFF2-40B4-BE49-F238E27FC236}">
                <a16:creationId xmlns:a16="http://schemas.microsoft.com/office/drawing/2014/main" id="{6A456F57-2BC7-508C-43EA-54C1641B0F75}"/>
              </a:ext>
            </a:extLst>
          </p:cNvPr>
          <p:cNvSpPr/>
          <p:nvPr/>
        </p:nvSpPr>
        <p:spPr>
          <a:xfrm>
            <a:off x="0" y="0"/>
            <a:ext cx="9144000" cy="896112"/>
          </a:xfrm>
          <a:prstGeom prst="rect">
            <a:avLst/>
          </a:prstGeom>
          <a:solidFill>
            <a:srgbClr val="254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a:latin typeface="Times New Roman" panose="02020603050405020304" pitchFamily="18" charset="0"/>
                <a:ea typeface="Tahoma" panose="020B0604030504040204" pitchFamily="34" charset="0"/>
                <a:cs typeface="Times New Roman" panose="02020603050405020304" pitchFamily="18" charset="0"/>
              </a:rPr>
              <a:t>Operations and Maintenance and Venting</a:t>
            </a:r>
            <a:endParaRPr lang="en-US" sz="4400">
              <a:latin typeface="Times New Roman" panose="02020603050405020304" pitchFamily="18" charset="0"/>
              <a:ea typeface="Tahoma" panose="020B060403050404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1600309E-141E-E2D6-F454-B1C55708258B}"/>
              </a:ext>
            </a:extLst>
          </p:cNvPr>
          <p:cNvPicPr>
            <a:picLocks noChangeAspect="1"/>
          </p:cNvPicPr>
          <p:nvPr/>
        </p:nvPicPr>
        <p:blipFill>
          <a:blip r:embed="rId3"/>
          <a:stretch>
            <a:fillRect/>
          </a:stretch>
        </p:blipFill>
        <p:spPr>
          <a:xfrm>
            <a:off x="599492" y="5773811"/>
            <a:ext cx="2743200" cy="1002050"/>
          </a:xfrm>
          <a:prstGeom prst="rect">
            <a:avLst/>
          </a:prstGeom>
        </p:spPr>
      </p:pic>
    </p:spTree>
    <p:extLst>
      <p:ext uri="{BB962C8B-B14F-4D97-AF65-F5344CB8AC3E}">
        <p14:creationId xmlns:p14="http://schemas.microsoft.com/office/powerpoint/2010/main" val="743809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0D834E-F7BA-49BE-BD58-15363C4A94F4}"/>
              </a:ext>
            </a:extLst>
          </p:cNvPr>
          <p:cNvSpPr>
            <a:spLocks noGrp="1"/>
          </p:cNvSpPr>
          <p:nvPr>
            <p:ph idx="4294967295"/>
          </p:nvPr>
        </p:nvSpPr>
        <p:spPr>
          <a:xfrm>
            <a:off x="603248" y="1053035"/>
            <a:ext cx="7924800" cy="4890565"/>
          </a:xfrm>
          <a:prstGeom prst="rect">
            <a:avLst/>
          </a:prstGeom>
          <a:noFill/>
          <a:ln>
            <a:noFill/>
          </a:ln>
        </p:spPr>
        <p:txBody>
          <a:bodyPr anchor="t" anchorCtr="0">
            <a:normAutofit/>
          </a:bodyPr>
          <a:lstStyle/>
          <a:p>
            <a:pPr marL="0" indent="0" algn="ctr">
              <a:buNone/>
            </a:pPr>
            <a:r>
              <a:rPr lang="en-US" sz="2600" b="1">
                <a:latin typeface="Times New Roman"/>
                <a:cs typeface="Times New Roman"/>
              </a:rPr>
              <a:t>Committee Voting Slide</a:t>
            </a:r>
          </a:p>
          <a:p>
            <a:pPr marL="0" indent="0">
              <a:buNone/>
            </a:pPr>
            <a:r>
              <a:rPr lang="en-US" sz="2000">
                <a:latin typeface="Times New Roman"/>
                <a:cs typeface="Times New Roman"/>
              </a:rPr>
              <a:t>The proposed rule, as published in the Federal Register and as supported by the Preliminary Regulatory Impact Analysis and Draft Environmental Assessment, with regard to blowdown mitigation (Sec. 192.770), is technically feasible, reasonable, cost-effective, and practicable, if the following changes are made:</a:t>
            </a:r>
          </a:p>
          <a:p>
            <a:pPr marL="0" indent="0">
              <a:buNone/>
            </a:pPr>
            <a:endParaRPr lang="en-US" sz="2000">
              <a:latin typeface="Times New Roman"/>
              <a:cs typeface="Times New Roman"/>
            </a:endParaRPr>
          </a:p>
          <a:p>
            <a:pPr marL="457200" indent="-457200">
              <a:buFont typeface="+mj-lt"/>
              <a:buAutoNum type="arabicPeriod"/>
            </a:pPr>
            <a:r>
              <a:rPr lang="en-US" sz="2400">
                <a:latin typeface="Times New Roman"/>
                <a:cs typeface="Calibri"/>
              </a:rPr>
              <a:t>Sole use of flaring is limited to when the other options are impractical, unsafe, or result in lower emissions abatement. GPAC supports continued research and development to advance technology, and does not intend for this recommendation to limit technological advancement in this area.</a:t>
            </a:r>
          </a:p>
          <a:p>
            <a:endParaRPr lang="en-US" sz="2400">
              <a:latin typeface="Times New Roman"/>
              <a:cs typeface="Calibri"/>
            </a:endParaRPr>
          </a:p>
          <a:p>
            <a:pPr marL="0" indent="0">
              <a:buNone/>
            </a:pPr>
            <a:endParaRPr lang="en-US" sz="2000">
              <a:latin typeface="Times New Roman"/>
              <a:cs typeface="Times New Roman"/>
            </a:endParaRPr>
          </a:p>
          <a:p>
            <a:endParaRPr lang="en-US" sz="2000">
              <a:latin typeface="Times New Roman"/>
              <a:cs typeface="Times New Roman"/>
            </a:endParaRPr>
          </a:p>
        </p:txBody>
      </p:sp>
      <p:sp>
        <p:nvSpPr>
          <p:cNvPr id="9" name="Rectangle 2">
            <a:extLst>
              <a:ext uri="{FF2B5EF4-FFF2-40B4-BE49-F238E27FC236}">
                <a16:creationId xmlns:a16="http://schemas.microsoft.com/office/drawing/2014/main" id="{EE5B2463-B99F-44A6-9FBF-F9ABE5943496}"/>
              </a:ext>
            </a:extLst>
          </p:cNvPr>
          <p:cNvSpPr txBox="1">
            <a:spLocks noChangeArrowheads="1"/>
          </p:cNvSpPr>
          <p:nvPr/>
        </p:nvSpPr>
        <p:spPr>
          <a:xfrm>
            <a:off x="147282" y="118178"/>
            <a:ext cx="9144000" cy="731838"/>
          </a:xfr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a:solidFill>
                  <a:prstClr val="white"/>
                </a:solidFill>
                <a:latin typeface="Times New Roman" panose="02020603050405020304" pitchFamily="18" charset="0"/>
                <a:cs typeface="Times New Roman" panose="02020603050405020304" pitchFamily="18" charset="0"/>
              </a:rPr>
              <a:t>1. Scope, Applicability, and Notifications</a:t>
            </a:r>
          </a:p>
        </p:txBody>
      </p:sp>
      <p:sp>
        <p:nvSpPr>
          <p:cNvPr id="7" name="Slide Number Placeholder 6">
            <a:extLst>
              <a:ext uri="{FF2B5EF4-FFF2-40B4-BE49-F238E27FC236}">
                <a16:creationId xmlns:a16="http://schemas.microsoft.com/office/drawing/2014/main" id="{6D13851A-13E4-3BB5-0300-8DE4EA1D5EC0}"/>
              </a:ext>
            </a:extLst>
          </p:cNvPr>
          <p:cNvSpPr>
            <a:spLocks noGrp="1"/>
          </p:cNvSpPr>
          <p:nvPr>
            <p:ph type="sldNum" sz="quarter" idx="4"/>
          </p:nvPr>
        </p:nvSpPr>
        <p:spPr/>
        <p:txBody>
          <a:bodyPr/>
          <a:lstStyle/>
          <a:p>
            <a:fld id="{BE4FB471-EBB4-4D81-9EA6-902E33AD37CE}" type="slidenum">
              <a:rPr lang="en-US" smtClean="0"/>
              <a:pPr/>
              <a:t>6</a:t>
            </a:fld>
            <a:endParaRPr lang="en-US"/>
          </a:p>
        </p:txBody>
      </p:sp>
      <p:sp>
        <p:nvSpPr>
          <p:cNvPr id="2" name="Rectangle 1">
            <a:extLst>
              <a:ext uri="{FF2B5EF4-FFF2-40B4-BE49-F238E27FC236}">
                <a16:creationId xmlns:a16="http://schemas.microsoft.com/office/drawing/2014/main" id="{6A456F57-2BC7-508C-43EA-54C1641B0F75}"/>
              </a:ext>
            </a:extLst>
          </p:cNvPr>
          <p:cNvSpPr/>
          <p:nvPr/>
        </p:nvSpPr>
        <p:spPr>
          <a:xfrm>
            <a:off x="0" y="0"/>
            <a:ext cx="9144000" cy="896112"/>
          </a:xfrm>
          <a:prstGeom prst="rect">
            <a:avLst/>
          </a:prstGeom>
          <a:solidFill>
            <a:srgbClr val="254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a:latin typeface="Times New Roman" panose="02020603050405020304" pitchFamily="18" charset="0"/>
                <a:ea typeface="Tahoma" panose="020B0604030504040204" pitchFamily="34" charset="0"/>
                <a:cs typeface="Times New Roman" panose="02020603050405020304" pitchFamily="18" charset="0"/>
              </a:rPr>
              <a:t>Operations and Maintenance and Venting</a:t>
            </a:r>
            <a:endParaRPr lang="en-US" sz="4400">
              <a:latin typeface="Times New Roman" panose="02020603050405020304" pitchFamily="18" charset="0"/>
              <a:ea typeface="Tahoma" panose="020B060403050404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AD206EEC-BD79-BAEE-F826-F0522A48F092}"/>
              </a:ext>
            </a:extLst>
          </p:cNvPr>
          <p:cNvPicPr>
            <a:picLocks noChangeAspect="1"/>
          </p:cNvPicPr>
          <p:nvPr/>
        </p:nvPicPr>
        <p:blipFill>
          <a:blip r:embed="rId3"/>
          <a:stretch>
            <a:fillRect/>
          </a:stretch>
        </p:blipFill>
        <p:spPr>
          <a:xfrm>
            <a:off x="661524" y="5719727"/>
            <a:ext cx="2743200" cy="1002050"/>
          </a:xfrm>
          <a:prstGeom prst="rect">
            <a:avLst/>
          </a:prstGeom>
        </p:spPr>
      </p:pic>
    </p:spTree>
    <p:extLst>
      <p:ext uri="{BB962C8B-B14F-4D97-AF65-F5344CB8AC3E}">
        <p14:creationId xmlns:p14="http://schemas.microsoft.com/office/powerpoint/2010/main" val="2111151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0D834E-F7BA-49BE-BD58-15363C4A94F4}"/>
              </a:ext>
            </a:extLst>
          </p:cNvPr>
          <p:cNvSpPr>
            <a:spLocks noGrp="1"/>
          </p:cNvSpPr>
          <p:nvPr>
            <p:ph idx="4294967295"/>
          </p:nvPr>
        </p:nvSpPr>
        <p:spPr>
          <a:xfrm>
            <a:off x="603248" y="1053035"/>
            <a:ext cx="7924800" cy="4890565"/>
          </a:xfrm>
          <a:prstGeom prst="rect">
            <a:avLst/>
          </a:prstGeom>
          <a:noFill/>
          <a:ln>
            <a:noFill/>
          </a:ln>
        </p:spPr>
        <p:txBody>
          <a:bodyPr anchor="t" anchorCtr="0">
            <a:normAutofit/>
          </a:bodyPr>
          <a:lstStyle/>
          <a:p>
            <a:pPr marL="0" indent="0" algn="ctr">
              <a:buNone/>
            </a:pPr>
            <a:r>
              <a:rPr lang="en-US" sz="2600" b="1" dirty="0">
                <a:latin typeface="Times New Roman"/>
                <a:cs typeface="Times New Roman"/>
              </a:rPr>
              <a:t>Committee Voting Slide</a:t>
            </a:r>
          </a:p>
          <a:p>
            <a:pPr marL="0" indent="0">
              <a:buNone/>
            </a:pPr>
            <a:r>
              <a:rPr lang="en-US" sz="2000" dirty="0">
                <a:latin typeface="Times New Roman"/>
                <a:cs typeface="Times New Roman"/>
              </a:rPr>
              <a:t>The proposed rule, as published in the Federal Register and as supported by the Preliminary Regulatory Impact Analysis and Draft Environmental Assessment, with regard to blowdown mitigation (Sec. 192.770), is technically feasible, reasonable, cost-effective, and practicable, if the following changes are made:</a:t>
            </a:r>
          </a:p>
          <a:p>
            <a:pPr marL="0" indent="0">
              <a:buNone/>
            </a:pPr>
            <a:endParaRPr lang="en-US" sz="2000" dirty="0">
              <a:latin typeface="Times New Roman"/>
              <a:cs typeface="Times New Roman"/>
            </a:endParaRPr>
          </a:p>
          <a:p>
            <a:pPr marL="457200" indent="-457200">
              <a:buAutoNum type="arabicParenR"/>
            </a:pPr>
            <a:r>
              <a:rPr lang="en-US" sz="2400" dirty="0">
                <a:effectLst/>
                <a:latin typeface="Times New Roman"/>
                <a:ea typeface="MS Mincho"/>
                <a:cs typeface="Times New Roman"/>
              </a:rPr>
              <a:t>Revise 192.770(c) to read as follows.</a:t>
            </a:r>
            <a:endParaRPr lang="en-US" sz="2400" dirty="0">
              <a:latin typeface="Times New Roman"/>
              <a:cs typeface="Calibri"/>
            </a:endParaRPr>
          </a:p>
          <a:p>
            <a:pPr marL="0" indent="0">
              <a:buNone/>
            </a:pPr>
            <a:r>
              <a:rPr lang="en-US" sz="2400" dirty="0">
                <a:latin typeface="Times New Roman"/>
                <a:cs typeface="Calibri"/>
              </a:rPr>
              <a:t>Sec. 192.770 </a:t>
            </a:r>
          </a:p>
          <a:p>
            <a:pPr marL="0" indent="0">
              <a:buNone/>
            </a:pPr>
            <a:r>
              <a:rPr lang="en-US" sz="1900" dirty="0">
                <a:effectLst/>
                <a:latin typeface="Times New Roman" panose="02020603050405020304" pitchFamily="18" charset="0"/>
                <a:ea typeface="MS Mincho" panose="02020609040205080304" pitchFamily="49" charset="-128"/>
              </a:rPr>
              <a:t>(c) Operators must document </a:t>
            </a:r>
            <a:r>
              <a:rPr lang="en-US" sz="1900" u="sng" dirty="0">
                <a:effectLst/>
                <a:latin typeface="Times New Roman" panose="02020603050405020304" pitchFamily="18" charset="0"/>
                <a:ea typeface="MS Mincho" panose="02020609040205080304" pitchFamily="49" charset="-128"/>
              </a:rPr>
              <a:t>in their procedures </a:t>
            </a:r>
            <a:r>
              <a:rPr lang="en-US" sz="1900" dirty="0">
                <a:effectLst/>
                <a:latin typeface="Times New Roman" panose="02020603050405020304" pitchFamily="18" charset="0"/>
                <a:ea typeface="MS Mincho" panose="02020609040205080304" pitchFamily="49" charset="-128"/>
              </a:rPr>
              <a:t>the methodologies </a:t>
            </a:r>
            <a:r>
              <a:rPr lang="en-US" sz="1900" u="sng" dirty="0">
                <a:effectLst/>
                <a:latin typeface="Times New Roman" panose="02020603050405020304" pitchFamily="18" charset="0"/>
                <a:ea typeface="MS Mincho" panose="02020609040205080304" pitchFamily="49" charset="-128"/>
              </a:rPr>
              <a:t>used in paragraph (a) of this section and describe how the methodologies comply with that paragraph.</a:t>
            </a:r>
            <a:endParaRPr lang="en-US" sz="1900" u="sng" strike="sngStrike" dirty="0">
              <a:effectLst/>
              <a:latin typeface="Times New Roman" panose="02020603050405020304" pitchFamily="18" charset="0"/>
              <a:ea typeface="MS Mincho" panose="02020609040205080304" pitchFamily="49" charset="-128"/>
            </a:endParaRPr>
          </a:p>
          <a:p>
            <a:pPr marL="457200" indent="-457200">
              <a:buAutoNum type="arabicParenR"/>
            </a:pPr>
            <a:endParaRPr lang="en-US" sz="2400" dirty="0">
              <a:latin typeface="Times New Roman"/>
              <a:cs typeface="Calibri"/>
            </a:endParaRPr>
          </a:p>
          <a:p>
            <a:pPr marL="0" indent="0">
              <a:buNone/>
            </a:pPr>
            <a:endParaRPr lang="en-US" sz="2000" dirty="0">
              <a:latin typeface="Times New Roman"/>
              <a:cs typeface="Times New Roman"/>
            </a:endParaRPr>
          </a:p>
          <a:p>
            <a:endParaRPr lang="en-US" sz="2000" dirty="0">
              <a:latin typeface="Times New Roman"/>
              <a:cs typeface="Times New Roman"/>
            </a:endParaRPr>
          </a:p>
        </p:txBody>
      </p:sp>
      <p:sp>
        <p:nvSpPr>
          <p:cNvPr id="9" name="Rectangle 2">
            <a:extLst>
              <a:ext uri="{FF2B5EF4-FFF2-40B4-BE49-F238E27FC236}">
                <a16:creationId xmlns:a16="http://schemas.microsoft.com/office/drawing/2014/main" id="{EE5B2463-B99F-44A6-9FBF-F9ABE5943496}"/>
              </a:ext>
            </a:extLst>
          </p:cNvPr>
          <p:cNvSpPr txBox="1">
            <a:spLocks noChangeArrowheads="1"/>
          </p:cNvSpPr>
          <p:nvPr/>
        </p:nvSpPr>
        <p:spPr>
          <a:xfrm>
            <a:off x="147282" y="118178"/>
            <a:ext cx="9144000" cy="731838"/>
          </a:xfr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a:solidFill>
                  <a:prstClr val="white"/>
                </a:solidFill>
                <a:latin typeface="Times New Roman" panose="02020603050405020304" pitchFamily="18" charset="0"/>
                <a:cs typeface="Times New Roman" panose="02020603050405020304" pitchFamily="18" charset="0"/>
              </a:rPr>
              <a:t>1. Scope, Applicability, and Notifications</a:t>
            </a:r>
          </a:p>
        </p:txBody>
      </p:sp>
      <p:sp>
        <p:nvSpPr>
          <p:cNvPr id="7" name="Slide Number Placeholder 6">
            <a:extLst>
              <a:ext uri="{FF2B5EF4-FFF2-40B4-BE49-F238E27FC236}">
                <a16:creationId xmlns:a16="http://schemas.microsoft.com/office/drawing/2014/main" id="{6D13851A-13E4-3BB5-0300-8DE4EA1D5EC0}"/>
              </a:ext>
            </a:extLst>
          </p:cNvPr>
          <p:cNvSpPr>
            <a:spLocks noGrp="1"/>
          </p:cNvSpPr>
          <p:nvPr>
            <p:ph type="sldNum" sz="quarter" idx="4"/>
          </p:nvPr>
        </p:nvSpPr>
        <p:spPr/>
        <p:txBody>
          <a:bodyPr/>
          <a:lstStyle/>
          <a:p>
            <a:fld id="{BE4FB471-EBB4-4D81-9EA6-902E33AD37CE}" type="slidenum">
              <a:rPr lang="en-US" smtClean="0"/>
              <a:pPr/>
              <a:t>7</a:t>
            </a:fld>
            <a:endParaRPr lang="en-US"/>
          </a:p>
        </p:txBody>
      </p:sp>
      <p:sp>
        <p:nvSpPr>
          <p:cNvPr id="2" name="Rectangle 1">
            <a:extLst>
              <a:ext uri="{FF2B5EF4-FFF2-40B4-BE49-F238E27FC236}">
                <a16:creationId xmlns:a16="http://schemas.microsoft.com/office/drawing/2014/main" id="{6A456F57-2BC7-508C-43EA-54C1641B0F75}"/>
              </a:ext>
            </a:extLst>
          </p:cNvPr>
          <p:cNvSpPr/>
          <p:nvPr/>
        </p:nvSpPr>
        <p:spPr>
          <a:xfrm>
            <a:off x="0" y="0"/>
            <a:ext cx="9144000" cy="896112"/>
          </a:xfrm>
          <a:prstGeom prst="rect">
            <a:avLst/>
          </a:prstGeom>
          <a:solidFill>
            <a:srgbClr val="254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a:latin typeface="Times New Roman" panose="02020603050405020304" pitchFamily="18" charset="0"/>
                <a:ea typeface="Tahoma" panose="020B0604030504040204" pitchFamily="34" charset="0"/>
                <a:cs typeface="Times New Roman" panose="02020603050405020304" pitchFamily="18" charset="0"/>
              </a:rPr>
              <a:t>Operations and Maintenance and Venting</a:t>
            </a:r>
            <a:endParaRPr lang="en-US" sz="4400">
              <a:latin typeface="Times New Roman" panose="02020603050405020304" pitchFamily="18" charset="0"/>
              <a:ea typeface="Tahoma" panose="020B060403050404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0B900F71-4249-B73B-3542-9F1E5DAECD2D}"/>
              </a:ext>
            </a:extLst>
          </p:cNvPr>
          <p:cNvPicPr>
            <a:picLocks noChangeAspect="1"/>
          </p:cNvPicPr>
          <p:nvPr/>
        </p:nvPicPr>
        <p:blipFill>
          <a:blip r:embed="rId3"/>
          <a:stretch>
            <a:fillRect/>
          </a:stretch>
        </p:blipFill>
        <p:spPr>
          <a:xfrm>
            <a:off x="597877" y="5413267"/>
            <a:ext cx="2743200" cy="1002050"/>
          </a:xfrm>
          <a:prstGeom prst="rect">
            <a:avLst/>
          </a:prstGeom>
        </p:spPr>
      </p:pic>
    </p:spTree>
    <p:extLst>
      <p:ext uri="{BB962C8B-B14F-4D97-AF65-F5344CB8AC3E}">
        <p14:creationId xmlns:p14="http://schemas.microsoft.com/office/powerpoint/2010/main" val="1089581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0D834E-F7BA-49BE-BD58-15363C4A94F4}"/>
              </a:ext>
            </a:extLst>
          </p:cNvPr>
          <p:cNvSpPr>
            <a:spLocks noGrp="1"/>
          </p:cNvSpPr>
          <p:nvPr>
            <p:ph idx="4294967295"/>
          </p:nvPr>
        </p:nvSpPr>
        <p:spPr>
          <a:xfrm>
            <a:off x="603248" y="1053035"/>
            <a:ext cx="7924800" cy="4890565"/>
          </a:xfrm>
          <a:prstGeom prst="rect">
            <a:avLst/>
          </a:prstGeom>
          <a:noFill/>
          <a:ln>
            <a:noFill/>
          </a:ln>
        </p:spPr>
        <p:txBody>
          <a:bodyPr anchor="t" anchorCtr="0">
            <a:normAutofit fontScale="70000" lnSpcReduction="20000"/>
          </a:bodyPr>
          <a:lstStyle/>
          <a:p>
            <a:pPr marL="0" indent="0" algn="ctr">
              <a:buNone/>
            </a:pPr>
            <a:r>
              <a:rPr lang="en-US" sz="2600" b="1">
                <a:latin typeface="Times New Roman"/>
                <a:cs typeface="Times New Roman"/>
              </a:rPr>
              <a:t>Committee Voting Slide</a:t>
            </a:r>
          </a:p>
          <a:p>
            <a:pPr marL="0" indent="0">
              <a:buNone/>
            </a:pPr>
            <a:r>
              <a:rPr lang="en-US" sz="2000">
                <a:latin typeface="Times New Roman"/>
                <a:cs typeface="Times New Roman"/>
              </a:rPr>
              <a:t>The proposed rule, as published in the Federal Register and as supported by the Preliminary Regulatory Impact Analysis and Draft Environmental Assessment, with regard to pressure relief devices (sections 192.199 &amp; 192.773), is technically feasible, reasonable, cost-effective, and practicable, if the following changes are made:</a:t>
            </a:r>
          </a:p>
          <a:p>
            <a:pPr marL="0" indent="0">
              <a:buNone/>
            </a:pPr>
            <a:endParaRPr lang="en-US" sz="2000">
              <a:latin typeface="Times New Roman"/>
              <a:cs typeface="Times New Roman"/>
            </a:endParaRPr>
          </a:p>
          <a:p>
            <a:pPr marL="457200" indent="-457200">
              <a:buFont typeface="Wingdings" panose="05000000000000000000" pitchFamily="2" charset="2"/>
              <a:buAutoNum type="arabicPeriod"/>
            </a:pPr>
            <a:r>
              <a:rPr lang="en-US" sz="3100">
                <a:latin typeface="Times New Roman"/>
                <a:cs typeface="Times New Roman"/>
              </a:rPr>
              <a:t>PHMSA should remove the term “documented engineering analysis.” and instead simply refer to documentation, including engineering standards.</a:t>
            </a:r>
            <a:endParaRPr lang="en-US" sz="3100"/>
          </a:p>
          <a:p>
            <a:pPr marL="457200" indent="-457200">
              <a:buAutoNum type="arabicPeriod"/>
            </a:pPr>
            <a:r>
              <a:rPr lang="en-US" sz="3100">
                <a:latin typeface="Times New Roman"/>
                <a:cs typeface="Times New Roman"/>
              </a:rPr>
              <a:t>PHMSA remove the term “with onsite personnel” from § 192.773(a)(3)(ii).</a:t>
            </a:r>
            <a:endParaRPr lang="en-US" sz="3100"/>
          </a:p>
          <a:p>
            <a:pPr marL="457200" indent="-457200">
              <a:buAutoNum type="arabicPeriod"/>
            </a:pPr>
            <a:r>
              <a:rPr lang="en-US" sz="3100">
                <a:latin typeface="Times New Roman"/>
                <a:cs typeface="Times New Roman"/>
              </a:rPr>
              <a:t>PHMSA clarify the repair timelines to be 30 days, unless the repair timeline is impracticable, in which case the repair must be completed as soon as practicable.</a:t>
            </a:r>
          </a:p>
          <a:p>
            <a:pPr marL="457200" indent="-457200">
              <a:buAutoNum type="arabicPeriod"/>
            </a:pPr>
            <a:r>
              <a:rPr lang="en-US" sz="3100">
                <a:latin typeface="Times New Roman"/>
                <a:cs typeface="Times New Roman"/>
              </a:rPr>
              <a:t>Remove the requirement for upstream and downstream isolation valves and instead require the ability to isolate the relief valve for maintenance and testing.</a:t>
            </a:r>
            <a:endParaRPr lang="en-US" sz="3100"/>
          </a:p>
          <a:p>
            <a:pPr marL="0" indent="0">
              <a:buNone/>
            </a:pPr>
            <a:endParaRPr lang="en-US" sz="2400">
              <a:latin typeface="Times New Roman"/>
              <a:cs typeface="Calibri"/>
            </a:endParaRPr>
          </a:p>
          <a:p>
            <a:endParaRPr lang="en-US" sz="2400">
              <a:latin typeface="Times New Roman"/>
              <a:cs typeface="Calibri"/>
            </a:endParaRPr>
          </a:p>
          <a:p>
            <a:pPr marL="0" indent="0">
              <a:buNone/>
            </a:pPr>
            <a:endParaRPr lang="en-US" sz="2000">
              <a:latin typeface="Times New Roman"/>
              <a:cs typeface="Times New Roman"/>
            </a:endParaRPr>
          </a:p>
          <a:p>
            <a:endParaRPr lang="en-US" sz="2000">
              <a:latin typeface="Times New Roman"/>
              <a:cs typeface="Times New Roman"/>
            </a:endParaRPr>
          </a:p>
        </p:txBody>
      </p:sp>
      <p:sp>
        <p:nvSpPr>
          <p:cNvPr id="9" name="Rectangle 2">
            <a:extLst>
              <a:ext uri="{FF2B5EF4-FFF2-40B4-BE49-F238E27FC236}">
                <a16:creationId xmlns:a16="http://schemas.microsoft.com/office/drawing/2014/main" id="{EE5B2463-B99F-44A6-9FBF-F9ABE5943496}"/>
              </a:ext>
            </a:extLst>
          </p:cNvPr>
          <p:cNvSpPr txBox="1">
            <a:spLocks noChangeArrowheads="1"/>
          </p:cNvSpPr>
          <p:nvPr/>
        </p:nvSpPr>
        <p:spPr>
          <a:xfrm>
            <a:off x="147282" y="118178"/>
            <a:ext cx="9144000" cy="731838"/>
          </a:xfr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a:solidFill>
                  <a:prstClr val="white"/>
                </a:solidFill>
                <a:latin typeface="Times New Roman" panose="02020603050405020304" pitchFamily="18" charset="0"/>
                <a:cs typeface="Times New Roman" panose="02020603050405020304" pitchFamily="18" charset="0"/>
              </a:rPr>
              <a:t>1. Scope, Applicability, and Notifications</a:t>
            </a:r>
          </a:p>
        </p:txBody>
      </p:sp>
      <p:sp>
        <p:nvSpPr>
          <p:cNvPr id="7" name="Slide Number Placeholder 6">
            <a:extLst>
              <a:ext uri="{FF2B5EF4-FFF2-40B4-BE49-F238E27FC236}">
                <a16:creationId xmlns:a16="http://schemas.microsoft.com/office/drawing/2014/main" id="{6D13851A-13E4-3BB5-0300-8DE4EA1D5EC0}"/>
              </a:ext>
            </a:extLst>
          </p:cNvPr>
          <p:cNvSpPr>
            <a:spLocks noGrp="1"/>
          </p:cNvSpPr>
          <p:nvPr>
            <p:ph type="sldNum" sz="quarter" idx="4"/>
          </p:nvPr>
        </p:nvSpPr>
        <p:spPr/>
        <p:txBody>
          <a:bodyPr/>
          <a:lstStyle/>
          <a:p>
            <a:fld id="{BE4FB471-EBB4-4D81-9EA6-902E33AD37CE}" type="slidenum">
              <a:rPr lang="en-US" smtClean="0"/>
              <a:pPr/>
              <a:t>8</a:t>
            </a:fld>
            <a:endParaRPr lang="en-US"/>
          </a:p>
        </p:txBody>
      </p:sp>
      <p:sp>
        <p:nvSpPr>
          <p:cNvPr id="2" name="Rectangle 1">
            <a:extLst>
              <a:ext uri="{FF2B5EF4-FFF2-40B4-BE49-F238E27FC236}">
                <a16:creationId xmlns:a16="http://schemas.microsoft.com/office/drawing/2014/main" id="{6A456F57-2BC7-508C-43EA-54C1641B0F75}"/>
              </a:ext>
            </a:extLst>
          </p:cNvPr>
          <p:cNvSpPr/>
          <p:nvPr/>
        </p:nvSpPr>
        <p:spPr>
          <a:xfrm>
            <a:off x="0" y="0"/>
            <a:ext cx="9144000" cy="896112"/>
          </a:xfrm>
          <a:prstGeom prst="rect">
            <a:avLst/>
          </a:prstGeom>
          <a:solidFill>
            <a:srgbClr val="254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a:latin typeface="Times New Roman" panose="02020603050405020304" pitchFamily="18" charset="0"/>
                <a:ea typeface="Tahoma" panose="020B0604030504040204" pitchFamily="34" charset="0"/>
                <a:cs typeface="Times New Roman" panose="02020603050405020304" pitchFamily="18" charset="0"/>
              </a:rPr>
              <a:t>Operations and Maintenance and Venting</a:t>
            </a:r>
            <a:endParaRPr lang="en-US" sz="4400">
              <a:latin typeface="Times New Roman" panose="02020603050405020304" pitchFamily="18" charset="0"/>
              <a:ea typeface="Tahoma" panose="020B060403050404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05A37029-A236-B02F-9B41-F8C33EFADFAC}"/>
              </a:ext>
            </a:extLst>
          </p:cNvPr>
          <p:cNvPicPr>
            <a:picLocks noChangeAspect="1"/>
          </p:cNvPicPr>
          <p:nvPr/>
        </p:nvPicPr>
        <p:blipFill>
          <a:blip r:embed="rId3"/>
          <a:stretch>
            <a:fillRect/>
          </a:stretch>
        </p:blipFill>
        <p:spPr>
          <a:xfrm>
            <a:off x="602105" y="5538762"/>
            <a:ext cx="2743200" cy="1002050"/>
          </a:xfrm>
          <a:prstGeom prst="rect">
            <a:avLst/>
          </a:prstGeom>
        </p:spPr>
      </p:pic>
    </p:spTree>
    <p:extLst>
      <p:ext uri="{BB962C8B-B14F-4D97-AF65-F5344CB8AC3E}">
        <p14:creationId xmlns:p14="http://schemas.microsoft.com/office/powerpoint/2010/main" val="4082932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1EC15-1040-7C60-F7E8-2581E536ABC6}"/>
              </a:ext>
            </a:extLst>
          </p:cNvPr>
          <p:cNvSpPr>
            <a:spLocks noGrp="1"/>
          </p:cNvSpPr>
          <p:nvPr>
            <p:ph type="title"/>
          </p:nvPr>
        </p:nvSpPr>
        <p:spPr/>
        <p:txBody>
          <a:bodyPr/>
          <a:lstStyle/>
          <a:p>
            <a:r>
              <a:rPr lang="en-US" cap="none"/>
              <a:t>Topic for Discussion</a:t>
            </a:r>
            <a:br>
              <a:rPr lang="en-US"/>
            </a:br>
            <a:br>
              <a:rPr lang="en-US"/>
            </a:br>
            <a:r>
              <a:rPr lang="en-US" cap="none"/>
              <a:t>Leak Surveys and Patrols</a:t>
            </a:r>
            <a:endParaRPr lang="en-US"/>
          </a:p>
        </p:txBody>
      </p:sp>
      <p:sp>
        <p:nvSpPr>
          <p:cNvPr id="3" name="Text Placeholder 2">
            <a:extLst>
              <a:ext uri="{FF2B5EF4-FFF2-40B4-BE49-F238E27FC236}">
                <a16:creationId xmlns:a16="http://schemas.microsoft.com/office/drawing/2014/main" id="{1E035A04-69CF-CA86-0196-E0C177DB734B}"/>
              </a:ext>
            </a:extLst>
          </p:cNvPr>
          <p:cNvSpPr>
            <a:spLocks noGrp="1"/>
          </p:cNvSpPr>
          <p:nvPr>
            <p:ph type="body" idx="1"/>
          </p:nvPr>
        </p:nvSpPr>
        <p:spPr/>
        <p:txBody>
          <a:bodyPr/>
          <a:lstStyle/>
          <a:p>
            <a:endParaRPr lang="en-US"/>
          </a:p>
        </p:txBody>
      </p:sp>
      <p:sp>
        <p:nvSpPr>
          <p:cNvPr id="5" name="Slide Number Placeholder 4">
            <a:extLst>
              <a:ext uri="{FF2B5EF4-FFF2-40B4-BE49-F238E27FC236}">
                <a16:creationId xmlns:a16="http://schemas.microsoft.com/office/drawing/2014/main" id="{854AE3F4-E913-51A7-1F5A-F3A66D54B71B}"/>
              </a:ext>
            </a:extLst>
          </p:cNvPr>
          <p:cNvSpPr>
            <a:spLocks noGrp="1"/>
          </p:cNvSpPr>
          <p:nvPr>
            <p:ph type="sldNum" sz="quarter" idx="4"/>
          </p:nvPr>
        </p:nvSpPr>
        <p:spPr/>
        <p:txBody>
          <a:bodyPr/>
          <a:lstStyle/>
          <a:p>
            <a:fld id="{BE4FB471-EBB4-4D81-9EA6-902E33AD37CE}" type="slidenum">
              <a:rPr lang="en-US" smtClean="0"/>
              <a:pPr/>
              <a:t>9</a:t>
            </a:fld>
            <a:endParaRPr lang="en-US"/>
          </a:p>
        </p:txBody>
      </p:sp>
    </p:spTree>
    <p:extLst>
      <p:ext uri="{BB962C8B-B14F-4D97-AF65-F5344CB8AC3E}">
        <p14:creationId xmlns:p14="http://schemas.microsoft.com/office/powerpoint/2010/main" val="532405788"/>
      </p:ext>
    </p:extLst>
  </p:cSld>
  <p:clrMapOvr>
    <a:masterClrMapping/>
  </p:clrMapOvr>
</p:sld>
</file>

<file path=ppt/theme/theme1.xml><?xml version="1.0" encoding="utf-8"?>
<a:theme xmlns:a="http://schemas.openxmlformats.org/drawingml/2006/main" name="PHMSA PPT Theme">
  <a:themeElements>
    <a:clrScheme name="Custom 1">
      <a:dk1>
        <a:sysClr val="windowText" lastClr="000000"/>
      </a:dk1>
      <a:lt1>
        <a:sysClr val="window" lastClr="FFFFFF"/>
      </a:lt1>
      <a:dk2>
        <a:srgbClr val="1F497D"/>
      </a:dk2>
      <a:lt2>
        <a:srgbClr val="EEECE1"/>
      </a:lt2>
      <a:accent1>
        <a:srgbClr val="E36C09"/>
      </a:accent1>
      <a:accent2>
        <a:srgbClr val="17365D"/>
      </a:accent2>
      <a:accent3>
        <a:srgbClr val="9BBB59"/>
      </a:accent3>
      <a:accent4>
        <a:srgbClr val="FAC08F"/>
      </a:accent4>
      <a:accent5>
        <a:srgbClr val="548DD4"/>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EB2C590C5B0E548BBB80B30B4757BD0" ma:contentTypeVersion="20" ma:contentTypeDescription="Create a new document." ma:contentTypeScope="" ma:versionID="a6a533ce7faf5a226e4194f89d92edb0">
  <xsd:schema xmlns:xsd="http://www.w3.org/2001/XMLSchema" xmlns:xs="http://www.w3.org/2001/XMLSchema" xmlns:p="http://schemas.microsoft.com/office/2006/metadata/properties" xmlns:ns2="63ed583d-7590-47b9-98bc-2af72f9646ac" xmlns:ns3="b3ce6949-99fe-4549-b75a-2322037c47c1" targetNamespace="http://schemas.microsoft.com/office/2006/metadata/properties" ma:root="true" ma:fieldsID="e17f721fd8384cc6393014c825662d23" ns2:_="" ns3:_="">
    <xsd:import namespace="63ed583d-7590-47b9-98bc-2af72f9646ac"/>
    <xsd:import namespace="b3ce6949-99fe-4549-b75a-2322037c47c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ActivityType" minOccurs="0"/>
                <xsd:element ref="ns2:Topic" minOccurs="0"/>
                <xsd:element ref="ns2:MediaServiceObjectDetectorVersion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ed583d-7590-47b9-98bc-2af72f9646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ActivityType" ma:index="13" nillable="true" ma:displayName="Activity Type" ma:format="Dropdown" ma:internalName="ActivityType">
      <xsd:simpleType>
        <xsd:union memberTypes="dms:Text">
          <xsd:simpleType>
            <xsd:restriction base="dms:Choice">
              <xsd:enumeration value="Rulemaking"/>
              <xsd:enumeration value="Advisory Committee"/>
              <xsd:enumeration value="Advisory Bulletin"/>
              <xsd:enumeration value="Petition"/>
              <xsd:enumeration value="General Office"/>
            </xsd:restriction>
          </xsd:simpleType>
        </xsd:union>
      </xsd:simpleType>
    </xsd:element>
    <xsd:element name="Topic" ma:index="14" nillable="true" ma:displayName="Topic" ma:format="Dropdown" ma:internalName="Topic">
      <xsd:simpleType>
        <xsd:restriction base="dms:Text">
          <xsd:maxLength value="255"/>
        </xsd:restriction>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2aa446fb-c4e7-47d1-9e02-aae3431be311"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ce6949-99fe-4549-b75a-2322037c47c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462955ab-fd81-4eb3-866b-73dd64e26b02}" ma:internalName="TaxCatchAll" ma:showField="CatchAllData" ma:web="b3ce6949-99fe-4549-b75a-2322037c47c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opic xmlns="63ed583d-7590-47b9-98bc-2af72f9646ac" xsi:nil="true"/>
    <ActivityType xmlns="63ed583d-7590-47b9-98bc-2af72f9646ac" xsi:nil="true"/>
    <SharedWithUsers xmlns="b3ce6949-99fe-4549-b75a-2322037c47c1">
      <UserInfo>
        <DisplayName>Gale, John (PHMSA)</DisplayName>
        <AccountId>20</AccountId>
        <AccountType/>
      </UserInfo>
      <UserInfo>
        <DisplayName>Williams, Lauren CTR (PHMSA)</DisplayName>
        <AccountId>532</AccountId>
        <AccountType/>
      </UserInfo>
      <UserInfo>
        <DisplayName>Nanney, Steve (PHMSA)</DisplayName>
        <AccountId>71</AccountId>
        <AccountType/>
      </UserInfo>
      <UserInfo>
        <DisplayName>McDaniel, Mary (PHMSA)</DisplayName>
        <AccountId>297</AccountId>
        <AccountType/>
      </UserInfo>
      <UserInfo>
        <DisplayName>Klesin, Joseph (PHMSA)</DisplayName>
        <AccountId>236</AccountId>
        <AccountType/>
      </UserInfo>
      <UserInfo>
        <DisplayName>McLaren, Chris (PHMSA)</DisplayName>
        <AccountId>33</AccountId>
        <AccountType/>
      </UserInfo>
      <UserInfo>
        <DisplayName>Seeley, Rodrick M. (PHMSA)</DisplayName>
        <AccountId>44</AccountId>
        <AccountType/>
      </UserInfo>
      <UserInfo>
        <DisplayName>Johnson, Mark (PHMSA)</DisplayName>
        <AccountId>313</AccountId>
        <AccountType/>
      </UserInfo>
      <UserInfo>
        <DisplayName>Rohlck, Gabriela (PHMSA)</DisplayName>
        <AccountId>355</AccountId>
        <AccountType/>
      </UserInfo>
      <UserInfo>
        <DisplayName>Bodell, Clayton (PHMSA)</DisplayName>
        <AccountId>582</AccountId>
        <AccountType/>
      </UserInfo>
      <UserInfo>
        <DisplayName>Ross, Robert (PHMSA)</DisplayName>
        <AccountId>119</AccountId>
        <AccountType/>
      </UserInfo>
      <UserInfo>
        <DisplayName>Fred, Benjamin (PHMSA)</DisplayName>
        <AccountId>116</AccountId>
        <AccountType/>
      </UserInfo>
      <UserInfo>
        <DisplayName>Clegg, Lauren (PHMSA)</DisplayName>
        <AccountId>28</AccountId>
        <AccountType/>
      </UserInfo>
      <UserInfo>
        <DisplayName>Gagnon, Kelsey (PHMSA)</DisplayName>
        <AccountId>1202</AccountId>
        <AccountType/>
      </UserInfo>
      <UserInfo>
        <DisplayName>Maitland, Kathleen (PHMSA)</DisplayName>
        <AccountId>754</AccountId>
        <AccountType/>
      </UserInfo>
      <UserInfo>
        <DisplayName>Walsh, Conor (PHMSA)</DisplayName>
        <AccountId>431</AccountId>
        <AccountType/>
      </UserInfo>
      <UserInfo>
        <DisplayName>York, David (PHMSA)</DisplayName>
        <AccountId>140</AccountId>
        <AccountType/>
      </UserInfo>
      <UserInfo>
        <DisplayName>Weldemicael, Ermias (PHMSA)</DisplayName>
        <AccountId>631</AccountId>
        <AccountType/>
      </UserInfo>
      <UserInfo>
        <DisplayName>Palabrica, Sayler (PHMSA)</DisplayName>
        <AccountId>18</AccountId>
        <AccountType/>
      </UserInfo>
    </SharedWithUsers>
    <TaxCatchAll xmlns="b3ce6949-99fe-4549-b75a-2322037c47c1" xsi:nil="true"/>
    <lcf76f155ced4ddcb4097134ff3c332f xmlns="63ed583d-7590-47b9-98bc-2af72f9646ac">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866B739-A23F-463A-BDDB-075A3BC0ECAF}">
  <ds:schemaRefs>
    <ds:schemaRef ds:uri="63ed583d-7590-47b9-98bc-2af72f9646ac"/>
    <ds:schemaRef ds:uri="b3ce6949-99fe-4549-b75a-2322037c47c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A467D8A-2FD7-444D-A820-0B3A76214657}">
  <ds:schemaRef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purl.org/dc/terms/"/>
    <ds:schemaRef ds:uri="b3ce6949-99fe-4549-b75a-2322037c47c1"/>
    <ds:schemaRef ds:uri="63ed583d-7590-47b9-98bc-2af72f9646ac"/>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8F00C69B-86F2-4119-8B41-01CB80EDAE2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108</TotalTime>
  <Words>3631</Words>
  <Application>Microsoft Office PowerPoint</Application>
  <PresentationFormat>On-screen Show (4:3)</PresentationFormat>
  <Paragraphs>319</Paragraphs>
  <Slides>28</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Garamond</vt:lpstr>
      <vt:lpstr>Georgia</vt:lpstr>
      <vt:lpstr>Times New Roman</vt:lpstr>
      <vt:lpstr>Wingdings</vt:lpstr>
      <vt:lpstr>PHMSA PPT Theme</vt:lpstr>
      <vt:lpstr>Vote Slides: Topics 1-4 Pipeline Safety: Gas Pipeline Leak Detection and Repair NPRM </vt:lpstr>
      <vt:lpstr>Agenda</vt:lpstr>
      <vt:lpstr>Topic for Discussion  Operations and Maintenance and Venting</vt:lpstr>
      <vt:lpstr>PowerPoint Presentation</vt:lpstr>
      <vt:lpstr>PowerPoint Presentation</vt:lpstr>
      <vt:lpstr>PowerPoint Presentation</vt:lpstr>
      <vt:lpstr>PowerPoint Presentation</vt:lpstr>
      <vt:lpstr>PowerPoint Presentation</vt:lpstr>
      <vt:lpstr>Topic for Discussion  Leak Surveys and Patrols</vt:lpstr>
      <vt:lpstr>PowerPoint Presentation</vt:lpstr>
      <vt:lpstr>PowerPoint Presentation</vt:lpstr>
      <vt:lpstr>PowerPoint Presentation</vt:lpstr>
      <vt:lpstr>PowerPoint Presentation</vt:lpstr>
      <vt:lpstr>Topic for Discussion  Advanced Leak Detection Program Elements and Performance Standard</vt:lpstr>
      <vt:lpstr>Committee-Recommended Principles for Advanced Leak Detection Technology Standards:</vt:lpstr>
      <vt:lpstr>PowerPoint Presentation</vt:lpstr>
      <vt:lpstr>PowerPoint Presentation</vt:lpstr>
      <vt:lpstr>PowerPoint Presentation</vt:lpstr>
      <vt:lpstr>PowerPoint Presentation</vt:lpstr>
      <vt:lpstr>Topic for Discussion  Leak Grading and Repair</vt:lpstr>
      <vt:lpstr>PowerPoint Presentation</vt:lpstr>
      <vt:lpstr>PowerPoint Presentation</vt:lpstr>
      <vt:lpstr>PowerPoint Presentation</vt:lpstr>
      <vt:lpstr>Leak Grading and Repair: Grade 2</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Farm Taps</dc:title>
  <dc:creator>Palabrica, Sayler (PHMSA)</dc:creator>
  <cp:lastModifiedBy>Palabrica, Sayler (PHMSA)</cp:lastModifiedBy>
  <cp:revision>3</cp:revision>
  <dcterms:created xsi:type="dcterms:W3CDTF">2020-04-06T20:35:13Z</dcterms:created>
  <dcterms:modified xsi:type="dcterms:W3CDTF">2023-12-11T15:59:50Z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0x010100FEB2C590C5B0E548BBB80B30B4757BD0</vt:lpwstr>
  </property>
  <property fmtid="{D5CDD505-2E9C-101B-9397-08002B2CF9AE}" pid="3" name="MediaServiceImageTags">
    <vt:lpwstr/>
  </property>
</Properties>
</file>