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6" r:id="rId1"/>
  </p:sldMasterIdLst>
  <p:notesMasterIdLst>
    <p:notesMasterId r:id="rId14"/>
  </p:notesMasterIdLst>
  <p:sldIdLst>
    <p:sldId id="256" r:id="rId2"/>
    <p:sldId id="257" r:id="rId3"/>
    <p:sldId id="258" r:id="rId4"/>
    <p:sldId id="259" r:id="rId5"/>
    <p:sldId id="276" r:id="rId6"/>
    <p:sldId id="267" r:id="rId7"/>
    <p:sldId id="271" r:id="rId8"/>
    <p:sldId id="272" r:id="rId9"/>
    <p:sldId id="273" r:id="rId10"/>
    <p:sldId id="274" r:id="rId11"/>
    <p:sldId id="275" r:id="rId12"/>
    <p:sldId id="26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len, Amy CTR (PHMSA)" initials="AAC(" lastIdx="3" clrIdx="0">
    <p:extLst>
      <p:ext uri="{19B8F6BF-5375-455C-9EA6-DF929625EA0E}">
        <p15:presenceInfo xmlns:p15="http://schemas.microsoft.com/office/powerpoint/2012/main" userId="S-1-5-21-982035342-1880134254-310265210-5714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767"/>
    <a:srgbClr val="E9EBF5"/>
    <a:srgbClr val="CFD5EA"/>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91" d="100"/>
          <a:sy n="91" d="100"/>
        </p:scale>
        <p:origin x="1181" y="72"/>
      </p:cViewPr>
      <p:guideLst/>
    </p:cSldViewPr>
  </p:slideViewPr>
  <p:notesTextViewPr>
    <p:cViewPr>
      <p:scale>
        <a:sx n="1" d="1"/>
        <a:sy n="1" d="1"/>
      </p:scale>
      <p:origin x="0" y="0"/>
    </p:cViewPr>
  </p:notesTextViewPr>
  <p:notesViewPr>
    <p:cSldViewPr snapToGrid="0">
      <p:cViewPr varScale="1">
        <p:scale>
          <a:sx n="69" d="100"/>
          <a:sy n="69" d="100"/>
        </p:scale>
        <p:origin x="3317" y="8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5C871-FB24-4E77-8C30-A2C13894001A}" type="datetimeFigureOut">
              <a:rPr lang="en-US" smtClean="0"/>
              <a:t>8/23/2018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CD556-EADD-4834-A8C6-7839AFFD00A9}" type="slidenum">
              <a:rPr lang="en-US" smtClean="0"/>
              <a:t>‹#›</a:t>
            </a:fld>
            <a:endParaRPr lang="en-US"/>
          </a:p>
        </p:txBody>
      </p:sp>
    </p:spTree>
    <p:extLst>
      <p:ext uri="{BB962C8B-B14F-4D97-AF65-F5344CB8AC3E}">
        <p14:creationId xmlns:p14="http://schemas.microsoft.com/office/powerpoint/2010/main" val="3621834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Discuss the assumptions of the recommendations.  </a:t>
            </a:r>
          </a:p>
          <a:p>
            <a:endParaRPr lang="en-US" dirty="0"/>
          </a:p>
          <a:p>
            <a:r>
              <a:rPr lang="en-US" dirty="0"/>
              <a:t>Recommendation to change the arrow between Issue Analysis Teams and PHMSA </a:t>
            </a:r>
          </a:p>
        </p:txBody>
      </p:sp>
      <p:sp>
        <p:nvSpPr>
          <p:cNvPr id="4" name="Slide Number Placeholder 3"/>
          <p:cNvSpPr>
            <a:spLocks noGrp="1"/>
          </p:cNvSpPr>
          <p:nvPr>
            <p:ph type="sldNum" sz="quarter" idx="10"/>
          </p:nvPr>
        </p:nvSpPr>
        <p:spPr/>
        <p:txBody>
          <a:bodyPr/>
          <a:lstStyle/>
          <a:p>
            <a:fld id="{FF5CD556-EADD-4834-A8C6-7839AFFD00A9}" type="slidenum">
              <a:rPr lang="en-US" smtClean="0"/>
              <a:t>5</a:t>
            </a:fld>
            <a:endParaRPr lang="en-US"/>
          </a:p>
        </p:txBody>
      </p:sp>
    </p:spTree>
    <p:extLst>
      <p:ext uri="{BB962C8B-B14F-4D97-AF65-F5344CB8AC3E}">
        <p14:creationId xmlns:p14="http://schemas.microsoft.com/office/powerpoint/2010/main" val="97379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CD556-EADD-4834-A8C6-7839AFFD00A9}" type="slidenum">
              <a:rPr lang="en-US" smtClean="0"/>
              <a:t>6</a:t>
            </a:fld>
            <a:endParaRPr lang="en-US"/>
          </a:p>
        </p:txBody>
      </p:sp>
    </p:spTree>
    <p:extLst>
      <p:ext uri="{BB962C8B-B14F-4D97-AF65-F5344CB8AC3E}">
        <p14:creationId xmlns:p14="http://schemas.microsoft.com/office/powerpoint/2010/main" val="2665357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5CD556-EADD-4834-A8C6-7839AFFD00A9}" type="slidenum">
              <a:rPr lang="en-US" smtClean="0"/>
              <a:t>7</a:t>
            </a:fld>
            <a:endParaRPr lang="en-US"/>
          </a:p>
        </p:txBody>
      </p:sp>
    </p:spTree>
    <p:extLst>
      <p:ext uri="{BB962C8B-B14F-4D97-AF65-F5344CB8AC3E}">
        <p14:creationId xmlns:p14="http://schemas.microsoft.com/office/powerpoint/2010/main" val="3200414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818684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380930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500621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22831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F1B60A-60D1-4855-91F3-6B1B41561312}" type="datetimeFigureOut">
              <a:rPr lang="en-US" smtClean="0"/>
              <a:t>8/23/2018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598110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56600407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F1B60A-60D1-4855-91F3-6B1B41561312}" type="datetimeFigureOut">
              <a:rPr lang="en-US" smtClean="0"/>
              <a:t>8/23/2018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301498828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F1B60A-60D1-4855-91F3-6B1B41561312}" type="datetimeFigureOut">
              <a:rPr lang="en-US" smtClean="0"/>
              <a:t>8/23/2018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484595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1B60A-60D1-4855-91F3-6B1B41561312}" type="datetimeFigureOut">
              <a:rPr lang="en-US" smtClean="0"/>
              <a:t>8/23/2018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203998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5297662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5F1B60A-60D1-4855-91F3-6B1B41561312}" type="datetimeFigureOut">
              <a:rPr lang="en-US" smtClean="0"/>
              <a:t>8/23/2018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CDFF40-C7A1-4209-8EAA-5B6F49E33D11}" type="slidenum">
              <a:rPr lang="en-US" smtClean="0"/>
              <a:t>‹#›</a:t>
            </a:fld>
            <a:endParaRPr lang="en-US"/>
          </a:p>
        </p:txBody>
      </p:sp>
    </p:spTree>
    <p:extLst>
      <p:ext uri="{BB962C8B-B14F-4D97-AF65-F5344CB8AC3E}">
        <p14:creationId xmlns:p14="http://schemas.microsoft.com/office/powerpoint/2010/main" val="161424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5F1B60A-60D1-4855-91F3-6B1B41561312}" type="datetimeFigureOut">
              <a:rPr lang="en-US" smtClean="0"/>
              <a:t>8/23/2018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8CDFF40-C7A1-4209-8EAA-5B6F49E33D11}" type="slidenum">
              <a:rPr lang="en-US" smtClean="0"/>
              <a:t>‹#›</a:t>
            </a:fld>
            <a:endParaRPr lang="en-US"/>
          </a:p>
        </p:txBody>
      </p:sp>
    </p:spTree>
    <p:extLst>
      <p:ext uri="{BB962C8B-B14F-4D97-AF65-F5344CB8AC3E}">
        <p14:creationId xmlns:p14="http://schemas.microsoft.com/office/powerpoint/2010/main" val="1130892418"/>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 id="2147483892" r:id="rId6"/>
    <p:sldLayoutId id="2147483893" r:id="rId7"/>
    <p:sldLayoutId id="2147483894" r:id="rId8"/>
    <p:sldLayoutId id="2147483895" r:id="rId9"/>
    <p:sldLayoutId id="2147483896" r:id="rId10"/>
    <p:sldLayoutId id="214748389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395" y="1276368"/>
            <a:ext cx="7975211" cy="3390523"/>
          </a:xfrm>
        </p:spPr>
        <p:txBody>
          <a:bodyPr>
            <a:normAutofit/>
          </a:bodyPr>
          <a:lstStyle/>
          <a:p>
            <a:r>
              <a:rPr lang="en-US" sz="3000" b="1" dirty="0">
                <a:latin typeface="Cambria" panose="02040503050406030204" pitchFamily="18" charset="0"/>
              </a:rPr>
              <a:t>Voluntary Information-sharing System (VIS)</a:t>
            </a:r>
            <a:br>
              <a:rPr lang="en-US" sz="3000" b="1" dirty="0">
                <a:latin typeface="Cambria" panose="02040503050406030204" pitchFamily="18" charset="0"/>
              </a:rPr>
            </a:br>
            <a:r>
              <a:rPr lang="en-US" sz="3000" b="1" dirty="0">
                <a:latin typeface="Cambria" panose="02040503050406030204" pitchFamily="18" charset="0"/>
              </a:rPr>
              <a:t>Federal Advisory Committee</a:t>
            </a:r>
            <a:br>
              <a:rPr lang="en-US" sz="3000" b="1" dirty="0">
                <a:latin typeface="Cambria" panose="02040503050406030204" pitchFamily="18" charset="0"/>
              </a:rPr>
            </a:br>
            <a:r>
              <a:rPr lang="en-US" sz="2400" b="1" dirty="0">
                <a:solidFill>
                  <a:srgbClr val="0000CC"/>
                </a:solidFill>
                <a:latin typeface="Cambria" panose="02040503050406030204" pitchFamily="18" charset="0"/>
              </a:rPr>
              <a:t>Mission and Objectives</a:t>
            </a:r>
            <a:br>
              <a:rPr lang="en-US" sz="2400" b="1" dirty="0">
                <a:solidFill>
                  <a:srgbClr val="0000CC"/>
                </a:solidFill>
                <a:latin typeface="Cambria" panose="02040503050406030204" pitchFamily="18" charset="0"/>
              </a:rPr>
            </a:br>
            <a:r>
              <a:rPr lang="en-US" sz="1800" dirty="0">
                <a:solidFill>
                  <a:srgbClr val="0000CC"/>
                </a:solidFill>
                <a:latin typeface="Cambria" panose="02040503050406030204" pitchFamily="18" charset="0"/>
              </a:rPr>
              <a:t>Report Out Presentation</a:t>
            </a:r>
            <a:br>
              <a:rPr lang="en-US" sz="3200" dirty="0">
                <a:solidFill>
                  <a:srgbClr val="0000CC"/>
                </a:solidFill>
                <a:latin typeface="Cambria" panose="02040503050406030204" pitchFamily="18" charset="0"/>
              </a:rPr>
            </a:br>
            <a:r>
              <a:rPr lang="en-US" sz="1800" b="1" dirty="0">
                <a:solidFill>
                  <a:srgbClr val="FF0000"/>
                </a:solidFill>
                <a:highlight>
                  <a:srgbClr val="FFFF00"/>
                </a:highlight>
                <a:latin typeface="Cambria" panose="02040503050406030204" pitchFamily="18" charset="0"/>
              </a:rPr>
              <a:t>August 23, 2018</a:t>
            </a:r>
            <a:br>
              <a:rPr lang="en-US" sz="3200" b="1" dirty="0">
                <a:solidFill>
                  <a:srgbClr val="FF0000"/>
                </a:solidFill>
                <a:latin typeface="Cambria" panose="02040503050406030204" pitchFamily="18" charset="0"/>
              </a:rPr>
            </a:br>
            <a:endParaRPr lang="en-US" sz="3000" b="1" dirty="0">
              <a:solidFill>
                <a:srgbClr val="0000CC"/>
              </a:solidFill>
              <a:highlight>
                <a:srgbClr val="FFFF00"/>
              </a:highlight>
              <a:latin typeface="Cambria" panose="02040503050406030204" pitchFamily="18" charset="0"/>
            </a:endParaRPr>
          </a:p>
        </p:txBody>
      </p:sp>
    </p:spTree>
    <p:extLst>
      <p:ext uri="{BB962C8B-B14F-4D97-AF65-F5344CB8AC3E}">
        <p14:creationId xmlns:p14="http://schemas.microsoft.com/office/powerpoint/2010/main" val="5915011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5 – Third-party Data Provider </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1581204991"/>
              </p:ext>
            </p:extLst>
          </p:nvPr>
        </p:nvGraphicFramePr>
        <p:xfrm>
          <a:off x="281032" y="1710937"/>
          <a:ext cx="8581937" cy="5974080"/>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5.1</a:t>
                      </a:r>
                      <a:r>
                        <a:rPr lang="en-US" sz="1600" dirty="0"/>
                        <a:t> </a:t>
                      </a:r>
                    </a:p>
                  </a:txBody>
                  <a:tcPr anchor="ctr"/>
                </a:tc>
                <a:tc>
                  <a:txBody>
                    <a:bodyPr/>
                    <a:lstStyle/>
                    <a:p>
                      <a:r>
                        <a:rPr lang="en-US" sz="1600" dirty="0"/>
                        <a:t>The third-party data provider will</a:t>
                      </a:r>
                      <a:r>
                        <a:rPr lang="en-US" sz="1600" baseline="0" dirty="0"/>
                        <a:t> be </a:t>
                      </a:r>
                      <a:r>
                        <a:rPr lang="en-US" sz="1600" dirty="0"/>
                        <a:t>an independent non-PHMSA entity that will receive, de-identify, analyze, </a:t>
                      </a:r>
                      <a:r>
                        <a:rPr lang="en-US" sz="1600" b="1" dirty="0"/>
                        <a:t>manage voluntarily shared data, and</a:t>
                      </a:r>
                      <a:r>
                        <a:rPr lang="en-US" sz="1600" b="1" baseline="0" dirty="0"/>
                        <a:t> utilize</a:t>
                      </a:r>
                      <a:r>
                        <a:rPr lang="en-US" sz="1600" b="1" dirty="0"/>
                        <a:t> publicly available data</a:t>
                      </a:r>
                      <a:r>
                        <a:rPr lang="en-US" sz="1600" b="1" baseline="0" dirty="0"/>
                        <a:t>.</a:t>
                      </a:r>
                      <a:r>
                        <a:rPr lang="en-US" sz="1600" b="1" dirty="0"/>
                        <a:t>  The third party data provider</a:t>
                      </a:r>
                      <a:r>
                        <a:rPr lang="en-US" sz="1600" b="1" baseline="0" dirty="0"/>
                        <a:t> shall not use or provide VIS data to any outside entity unless approved by the VIS Executive Board.</a:t>
                      </a:r>
                      <a:r>
                        <a:rPr lang="en-US" sz="1600" b="1" dirty="0"/>
                        <a:t> The </a:t>
                      </a:r>
                      <a:r>
                        <a:rPr lang="en-US" sz="1600" b="1" baseline="0" dirty="0"/>
                        <a:t>VIS Executive Board will develop requirements.  PHMSA’s acquisition process will be used to procure the system.  </a:t>
                      </a:r>
                      <a:r>
                        <a:rPr lang="en-US" sz="1600" b="1" dirty="0"/>
                        <a:t> </a:t>
                      </a:r>
                      <a:r>
                        <a:rPr lang="en-US" sz="1600" strike="sngStrike" dirty="0"/>
                        <a:t>The</a:t>
                      </a:r>
                      <a:r>
                        <a:rPr lang="en-US" sz="1600" strike="sngStrike" baseline="0" dirty="0"/>
                        <a:t> s</a:t>
                      </a:r>
                      <a:r>
                        <a:rPr lang="en-US" sz="1600" strike="sngStrike" dirty="0"/>
                        <a:t>ystem will be managed</a:t>
                      </a:r>
                      <a:r>
                        <a:rPr lang="en-US" sz="1600" strike="sngStrike" baseline="0" dirty="0"/>
                        <a:t> by the </a:t>
                      </a:r>
                      <a:r>
                        <a:rPr lang="en-US" sz="1600" strike="sngStrike" dirty="0"/>
                        <a:t>third-party data provider must also act as a clearinghouse for the VIS, </a:t>
                      </a:r>
                      <a:r>
                        <a:rPr lang="en-US" sz="1600" b="1" strike="sngStrike" dirty="0"/>
                        <a:t>setting up and</a:t>
                      </a:r>
                      <a:r>
                        <a:rPr lang="en-US" sz="1600" b="1" strike="sngStrike" baseline="0" dirty="0"/>
                        <a:t> maintaining the system</a:t>
                      </a:r>
                      <a:r>
                        <a:rPr lang="en-US" sz="1600" b="1" strike="sngStrike" dirty="0"/>
                        <a:t>,</a:t>
                      </a:r>
                      <a:r>
                        <a:rPr lang="en-US" sz="1600" strike="sngStrike" dirty="0"/>
                        <a:t> collecting the data, and maintaining the database. This system will be managed by the third-party data manager. (vote)</a:t>
                      </a:r>
                    </a:p>
                  </a:txBody>
                  <a:tcPr anchor="ctr"/>
                </a:tc>
                <a:extLst>
                  <a:ext uri="{0D108BD9-81ED-4DB2-BD59-A6C34878D82A}">
                    <a16:rowId xmlns:a16="http://schemas.microsoft.com/office/drawing/2014/main" val="233124812"/>
                  </a:ext>
                </a:extLst>
              </a:tr>
              <a:tr h="283616">
                <a:tc>
                  <a:txBody>
                    <a:bodyPr/>
                    <a:lstStyle/>
                    <a:p>
                      <a:r>
                        <a:rPr lang="en-US" sz="1600" b="1" dirty="0"/>
                        <a:t>Recommendation 5.2</a:t>
                      </a:r>
                      <a:r>
                        <a:rPr lang="en-US" sz="1600" dirty="0"/>
                        <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The third-party data provider will be the only entity that is able to access all information, including the identity of information submitters; as such, the third-party data provider must work with information submitters on initial analysis. When analyzing or classifying reports, the third-party data provider may reach out to information submitters for clarification or additional information. (vote)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No comment</a:t>
                      </a:r>
                    </a:p>
                  </a:txBody>
                  <a:tcPr anchor="ctr"/>
                </a:tc>
                <a:extLst>
                  <a:ext uri="{0D108BD9-81ED-4DB2-BD59-A6C34878D82A}">
                    <a16:rowId xmlns:a16="http://schemas.microsoft.com/office/drawing/2014/main" val="3522448031"/>
                  </a:ext>
                </a:extLst>
              </a:tr>
              <a:tr h="283616">
                <a:tc>
                  <a:txBody>
                    <a:bodyPr/>
                    <a:lstStyle/>
                    <a:p>
                      <a:r>
                        <a:rPr lang="en-US" sz="1600" b="1" dirty="0"/>
                        <a:t>Recommendation 5.3</a:t>
                      </a:r>
                      <a:endParaRPr lang="en-US" sz="1600" dirty="0"/>
                    </a:p>
                  </a:txBody>
                  <a:tcPr anchor="ctr"/>
                </a:tc>
                <a:tc>
                  <a:txBody>
                    <a:bodyPr/>
                    <a:lstStyle/>
                    <a:p>
                      <a:r>
                        <a:rPr lang="en-US" sz="1600" dirty="0"/>
                        <a:t>The third-party data provider shall de-identify data with respect to individual </a:t>
                      </a:r>
                      <a:r>
                        <a:rPr lang="en-US" sz="1600" b="1" dirty="0"/>
                        <a:t>submitters. </a:t>
                      </a:r>
                      <a:r>
                        <a:rPr lang="en-US" sz="1600" dirty="0"/>
                        <a:t>(vote)</a:t>
                      </a:r>
                    </a:p>
                  </a:txBody>
                  <a:tcPr anchor="ctr"/>
                </a:tc>
                <a:extLst>
                  <a:ext uri="{0D108BD9-81ED-4DB2-BD59-A6C34878D82A}">
                    <a16:rowId xmlns:a16="http://schemas.microsoft.com/office/drawing/2014/main" val="2624155519"/>
                  </a:ext>
                </a:extLst>
              </a:tr>
              <a:tr h="684299">
                <a:tc>
                  <a:txBody>
                    <a:bodyPr/>
                    <a:lstStyle/>
                    <a:p>
                      <a:r>
                        <a:rPr lang="en-US" sz="1600" b="1" dirty="0"/>
                        <a:t>Recommendation 5.4</a:t>
                      </a:r>
                    </a:p>
                  </a:txBody>
                  <a:tcPr anchor="ctr"/>
                </a:tc>
                <a:tc>
                  <a:txBody>
                    <a:bodyPr/>
                    <a:lstStyle/>
                    <a:p>
                      <a:r>
                        <a:rPr lang="en-US" sz="1600" dirty="0"/>
                        <a:t>The third-party data provider would also work with the issue analysis teams to provide input on potential protocols, including </a:t>
                      </a:r>
                      <a:r>
                        <a:rPr lang="en-US" sz="1600" b="1" dirty="0"/>
                        <a:t>but is not limited to </a:t>
                      </a:r>
                      <a:r>
                        <a:rPr lang="en-US" sz="1600" dirty="0"/>
                        <a:t>metrics, reporting format, and reporting form templates. (vote)</a:t>
                      </a:r>
                    </a:p>
                  </a:txBody>
                  <a:tcPr anchor="ctr"/>
                </a:tc>
                <a:extLst>
                  <a:ext uri="{0D108BD9-81ED-4DB2-BD59-A6C34878D82A}">
                    <a16:rowId xmlns:a16="http://schemas.microsoft.com/office/drawing/2014/main" val="3243946350"/>
                  </a:ext>
                </a:extLst>
              </a:tr>
            </a:tbl>
          </a:graphicData>
        </a:graphic>
      </p:graphicFrame>
    </p:spTree>
    <p:extLst>
      <p:ext uri="{BB962C8B-B14F-4D97-AF65-F5344CB8AC3E}">
        <p14:creationId xmlns:p14="http://schemas.microsoft.com/office/powerpoint/2010/main" val="4232123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6 – Data Confidentiality – Tabled</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1626491973"/>
              </p:ext>
            </p:extLst>
          </p:nvPr>
        </p:nvGraphicFramePr>
        <p:xfrm>
          <a:off x="281032" y="2513193"/>
          <a:ext cx="8581937" cy="1981200"/>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6.1</a:t>
                      </a:r>
                      <a:r>
                        <a:rPr lang="en-US" sz="1600" dirty="0"/>
                        <a:t> </a:t>
                      </a:r>
                    </a:p>
                  </a:txBody>
                  <a:tcPr anchor="ctr"/>
                </a:tc>
                <a:tc>
                  <a:txBody>
                    <a:bodyPr/>
                    <a:lstStyle/>
                    <a:p>
                      <a:r>
                        <a:rPr lang="en-US" sz="1600" dirty="0"/>
                        <a:t>Confidentiality policies should include issues of redaction, security, and data and information dissemination. (vote)</a:t>
                      </a:r>
                    </a:p>
                  </a:txBody>
                  <a:tcPr anchor="ctr"/>
                </a:tc>
                <a:extLst>
                  <a:ext uri="{0D108BD9-81ED-4DB2-BD59-A6C34878D82A}">
                    <a16:rowId xmlns:a16="http://schemas.microsoft.com/office/drawing/2014/main" val="233124812"/>
                  </a:ext>
                </a:extLst>
              </a:tr>
              <a:tr h="283616">
                <a:tc>
                  <a:txBody>
                    <a:bodyPr/>
                    <a:lstStyle/>
                    <a:p>
                      <a:r>
                        <a:rPr lang="en-US" sz="1600" b="1" dirty="0">
                          <a:solidFill>
                            <a:schemeClr val="tx1"/>
                          </a:solidFill>
                        </a:rPr>
                        <a:t>Recommendation 6.2</a:t>
                      </a:r>
                      <a:r>
                        <a:rPr lang="en-US" sz="1600" dirty="0">
                          <a:solidFill>
                            <a:schemeClr val="tx1"/>
                          </a:solidFill>
                        </a:rPr>
                        <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Confidentiality policies </a:t>
                      </a:r>
                      <a:r>
                        <a:rPr lang="en-US" sz="1600" b="1" dirty="0">
                          <a:solidFill>
                            <a:schemeClr val="tx1"/>
                          </a:solidFill>
                        </a:rPr>
                        <a:t>would</a:t>
                      </a:r>
                      <a:r>
                        <a:rPr lang="en-US" sz="1600" dirty="0">
                          <a:solidFill>
                            <a:schemeClr val="tx1"/>
                          </a:solidFill>
                        </a:rPr>
                        <a:t> also be included in contracts between participants and the third-party data provider. (vote)</a:t>
                      </a:r>
                    </a:p>
                  </a:txBody>
                  <a:tcPr anchor="ctr"/>
                </a:tc>
                <a:extLst>
                  <a:ext uri="{0D108BD9-81ED-4DB2-BD59-A6C34878D82A}">
                    <a16:rowId xmlns:a16="http://schemas.microsoft.com/office/drawing/2014/main" val="3522448031"/>
                  </a:ext>
                </a:extLst>
              </a:tr>
              <a:tr h="283616">
                <a:tc>
                  <a:txBody>
                    <a:bodyPr/>
                    <a:lstStyle/>
                    <a:p>
                      <a:r>
                        <a:rPr lang="en-US" sz="1600" b="1" dirty="0">
                          <a:solidFill>
                            <a:schemeClr val="tx1"/>
                          </a:solidFill>
                        </a:rPr>
                        <a:t>Recommendation 6.3</a:t>
                      </a:r>
                      <a:endParaRPr lang="en-US" sz="1600" dirty="0">
                        <a:solidFill>
                          <a:schemeClr val="tx1"/>
                        </a:solidFill>
                      </a:endParaRPr>
                    </a:p>
                  </a:txBody>
                  <a:tcPr anchor="ctr"/>
                </a:tc>
                <a:tc>
                  <a:txBody>
                    <a:bodyPr/>
                    <a:lstStyle/>
                    <a:p>
                      <a:r>
                        <a:rPr lang="en-US" sz="1600" baseline="0" dirty="0">
                          <a:solidFill>
                            <a:schemeClr val="tx1"/>
                          </a:solidFill>
                        </a:rPr>
                        <a:t>Individuals performing work in this environment </a:t>
                      </a:r>
                      <a:r>
                        <a:rPr lang="en-US" sz="1600" b="1" baseline="0" dirty="0">
                          <a:solidFill>
                            <a:schemeClr val="tx1"/>
                          </a:solidFill>
                        </a:rPr>
                        <a:t>would</a:t>
                      </a:r>
                      <a:r>
                        <a:rPr lang="en-US" sz="1600" baseline="0" dirty="0">
                          <a:solidFill>
                            <a:schemeClr val="tx1"/>
                          </a:solidFill>
                        </a:rPr>
                        <a:t> be required to sign Non Disclosure Agreements in accordance with the policies established by the Executive Board to include Executive Board members.  (vote)</a:t>
                      </a:r>
                      <a:endParaRPr lang="en-US" sz="1600" dirty="0">
                        <a:solidFill>
                          <a:schemeClr val="tx1"/>
                        </a:solidFill>
                      </a:endParaRPr>
                    </a:p>
                  </a:txBody>
                  <a:tcPr anchor="ctr"/>
                </a:tc>
                <a:extLst>
                  <a:ext uri="{0D108BD9-81ED-4DB2-BD59-A6C34878D82A}">
                    <a16:rowId xmlns:a16="http://schemas.microsoft.com/office/drawing/2014/main" val="2624155519"/>
                  </a:ext>
                </a:extLst>
              </a:tr>
            </a:tbl>
          </a:graphicData>
        </a:graphic>
      </p:graphicFrame>
    </p:spTree>
    <p:extLst>
      <p:ext uri="{BB962C8B-B14F-4D97-AF65-F5344CB8AC3E}">
        <p14:creationId xmlns:p14="http://schemas.microsoft.com/office/powerpoint/2010/main" val="1753183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627063"/>
            <a:ext cx="7886700" cy="693653"/>
          </a:xfrm>
        </p:spPr>
        <p:txBody>
          <a:bodyPr>
            <a:normAutofit/>
          </a:bodyPr>
          <a:lstStyle/>
          <a:p>
            <a:pPr algn="ctr"/>
            <a:r>
              <a:rPr lang="en-US" sz="3600" b="1" dirty="0">
                <a:latin typeface="Cambria" panose="02040503050406030204" pitchFamily="18" charset="0"/>
              </a:rPr>
              <a:t>Questions/Comments</a:t>
            </a:r>
          </a:p>
        </p:txBody>
      </p:sp>
    </p:spTree>
    <p:extLst>
      <p:ext uri="{BB962C8B-B14F-4D97-AF65-F5344CB8AC3E}">
        <p14:creationId xmlns:p14="http://schemas.microsoft.com/office/powerpoint/2010/main" val="418216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892" y="365126"/>
            <a:ext cx="8657438" cy="693653"/>
          </a:xfrm>
        </p:spPr>
        <p:txBody>
          <a:bodyPr>
            <a:normAutofit fontScale="90000"/>
          </a:bodyPr>
          <a:lstStyle/>
          <a:p>
            <a:pPr algn="ctr"/>
            <a:r>
              <a:rPr lang="en-US" sz="2400" b="1" dirty="0">
                <a:latin typeface="Cambria" panose="02040503050406030204" pitchFamily="18" charset="0"/>
              </a:rPr>
              <a:t>Subcommittee Mission and Objectives (and Governance) Members</a:t>
            </a:r>
          </a:p>
        </p:txBody>
      </p:sp>
      <p:sp>
        <p:nvSpPr>
          <p:cNvPr id="3" name="Content Placeholder 2"/>
          <p:cNvSpPr>
            <a:spLocks noGrp="1"/>
          </p:cNvSpPr>
          <p:nvPr>
            <p:ph idx="1"/>
          </p:nvPr>
        </p:nvSpPr>
        <p:spPr>
          <a:xfrm>
            <a:off x="628650" y="1155033"/>
            <a:ext cx="7886700" cy="1222408"/>
          </a:xfrm>
        </p:spPr>
        <p:txBody>
          <a:bodyPr>
            <a:normAutofit/>
          </a:bodyPr>
          <a:lstStyle/>
          <a:p>
            <a:r>
              <a:rPr lang="en-US" sz="2000" dirty="0">
                <a:latin typeface="Cambria" panose="02040503050406030204" pitchFamily="18" charset="0"/>
              </a:rPr>
              <a:t>Alternate Designated Federal Official: Nancy White </a:t>
            </a:r>
            <a:endParaRPr lang="en-US" sz="2000" dirty="0">
              <a:solidFill>
                <a:srgbClr val="0000CC"/>
              </a:solidFill>
              <a:highlight>
                <a:srgbClr val="FFFF00"/>
              </a:highlight>
              <a:latin typeface="Cambria" panose="02040503050406030204" pitchFamily="18" charset="0"/>
            </a:endParaRPr>
          </a:p>
          <a:p>
            <a:r>
              <a:rPr lang="en-US" sz="2000" dirty="0">
                <a:latin typeface="Cambria" panose="02040503050406030204" pitchFamily="18" charset="0"/>
              </a:rPr>
              <a:t>Subcommittee Chair: Dan Cote </a:t>
            </a:r>
            <a:endParaRPr lang="en-US" sz="2000" dirty="0">
              <a:highlight>
                <a:srgbClr val="FFFF00"/>
              </a:highlight>
              <a:latin typeface="Cambria" panose="02040503050406030204" pitchFamily="18" charset="0"/>
            </a:endParaRPr>
          </a:p>
          <a:p>
            <a:r>
              <a:rPr lang="en-US" sz="2000" dirty="0">
                <a:latin typeface="Cambria" panose="02040503050406030204" pitchFamily="18" charset="0"/>
              </a:rPr>
              <a:t>Subcommittee Members: </a:t>
            </a:r>
          </a:p>
        </p:txBody>
      </p:sp>
      <p:sp>
        <p:nvSpPr>
          <p:cNvPr id="5" name="TextBox 4"/>
          <p:cNvSpPr txBox="1">
            <a:spLocks/>
          </p:cNvSpPr>
          <p:nvPr/>
        </p:nvSpPr>
        <p:spPr>
          <a:xfrm>
            <a:off x="1588168" y="2248250"/>
            <a:ext cx="4452822" cy="4179183"/>
          </a:xfrm>
          <a:prstGeom prst="rect">
            <a:avLst/>
          </a:prstGeom>
          <a:noFill/>
        </p:spPr>
        <p:txBody>
          <a:bodyPr wrap="none" numCol="2" rtlCol="0">
            <a:noAutofit/>
          </a:bodyPr>
          <a:lstStyle/>
          <a:p>
            <a:pPr marL="285750" indent="-285750">
              <a:buFont typeface="Arial" panose="020B0604020202020204" pitchFamily="34" charset="0"/>
              <a:buChar char="•"/>
            </a:pPr>
            <a:r>
              <a:rPr lang="en-US" dirty="0">
                <a:solidFill>
                  <a:srgbClr val="0000CC"/>
                </a:solidFill>
                <a:latin typeface="Cambria" panose="02040503050406030204" pitchFamily="18" charset="0"/>
              </a:rPr>
              <a:t>Bob Buchanan</a:t>
            </a:r>
          </a:p>
          <a:p>
            <a:pPr marL="285750" indent="-285750">
              <a:buFont typeface="Arial" panose="020B0604020202020204" pitchFamily="34" charset="0"/>
              <a:buChar char="•"/>
            </a:pPr>
            <a:r>
              <a:rPr lang="en-US" dirty="0">
                <a:solidFill>
                  <a:srgbClr val="0000CC"/>
                </a:solidFill>
                <a:latin typeface="Cambria" panose="02040503050406030204" pitchFamily="18" charset="0"/>
              </a:rPr>
              <a:t>Dan Cote</a:t>
            </a:r>
          </a:p>
          <a:p>
            <a:pPr marL="285750" indent="-285750">
              <a:buFont typeface="Arial" panose="020B0604020202020204" pitchFamily="34" charset="0"/>
              <a:buChar char="•"/>
            </a:pPr>
            <a:r>
              <a:rPr lang="en-US" dirty="0">
                <a:solidFill>
                  <a:srgbClr val="0000CC"/>
                </a:solidFill>
                <a:latin typeface="Cambria" panose="02040503050406030204" pitchFamily="18" charset="0"/>
              </a:rPr>
              <a:t>Leif Jensen</a:t>
            </a:r>
          </a:p>
          <a:p>
            <a:pPr marL="285750" indent="-285750">
              <a:buFont typeface="Arial" panose="020B0604020202020204" pitchFamily="34" charset="0"/>
              <a:buChar char="•"/>
            </a:pPr>
            <a:r>
              <a:rPr lang="en-US" dirty="0">
                <a:solidFill>
                  <a:srgbClr val="0000CC"/>
                </a:solidFill>
                <a:latin typeface="Cambria" panose="02040503050406030204" pitchFamily="18" charset="0"/>
              </a:rPr>
              <a:t>Walter Jones</a:t>
            </a:r>
          </a:p>
          <a:p>
            <a:pPr marL="285750" indent="-285750">
              <a:buFont typeface="Arial" panose="020B0604020202020204" pitchFamily="34" charset="0"/>
              <a:buChar char="•"/>
            </a:pPr>
            <a:r>
              <a:rPr lang="en-US" dirty="0">
                <a:solidFill>
                  <a:srgbClr val="0000CC"/>
                </a:solidFill>
                <a:latin typeface="Cambria" panose="02040503050406030204" pitchFamily="18" charset="0"/>
              </a:rPr>
              <a:t>Randy Parker</a:t>
            </a:r>
          </a:p>
          <a:p>
            <a:pPr marL="285750" indent="-285750">
              <a:buFont typeface="Arial" panose="020B0604020202020204" pitchFamily="34" charset="0"/>
              <a:buChar char="•"/>
            </a:pPr>
            <a:r>
              <a:rPr lang="en-US" dirty="0">
                <a:solidFill>
                  <a:srgbClr val="0000CC"/>
                </a:solidFill>
                <a:latin typeface="Cambria" panose="02040503050406030204" pitchFamily="18" charset="0"/>
              </a:rPr>
              <a:t>Holly Pearen</a:t>
            </a:r>
          </a:p>
          <a:p>
            <a:pPr marL="285750" indent="-285750">
              <a:buFont typeface="Arial" panose="020B0604020202020204" pitchFamily="34" charset="0"/>
              <a:buChar char="•"/>
            </a:pPr>
            <a:r>
              <a:rPr lang="en-US" dirty="0">
                <a:solidFill>
                  <a:srgbClr val="0000CC"/>
                </a:solidFill>
                <a:latin typeface="Cambria" panose="02040503050406030204" pitchFamily="18" charset="0"/>
              </a:rPr>
              <a:t>Joe </a:t>
            </a:r>
            <a:r>
              <a:rPr lang="en-US" dirty="0" err="1">
                <a:solidFill>
                  <a:srgbClr val="0000CC"/>
                </a:solidFill>
                <a:latin typeface="Cambria" panose="02040503050406030204" pitchFamily="18" charset="0"/>
              </a:rPr>
              <a:t>Subsits</a:t>
            </a:r>
            <a:endParaRPr lang="en-US" dirty="0">
              <a:solidFill>
                <a:srgbClr val="0000CC"/>
              </a:solidFill>
              <a:latin typeface="Cambria" panose="02040503050406030204" pitchFamily="18" charset="0"/>
            </a:endParaRPr>
          </a:p>
          <a:p>
            <a:pPr marL="285750" indent="-285750">
              <a:buFont typeface="Arial" panose="020B0604020202020204" pitchFamily="34" charset="0"/>
              <a:buChar char="•"/>
            </a:pPr>
            <a:endParaRPr lang="en-US" dirty="0">
              <a:solidFill>
                <a:srgbClr val="0000CC"/>
              </a:solidFill>
              <a:latin typeface="Cambria" panose="02040503050406030204" pitchFamily="18" charset="0"/>
            </a:endParaRPr>
          </a:p>
        </p:txBody>
      </p:sp>
    </p:spTree>
    <p:extLst>
      <p:ext uri="{BB962C8B-B14F-4D97-AF65-F5344CB8AC3E}">
        <p14:creationId xmlns:p14="http://schemas.microsoft.com/office/powerpoint/2010/main" val="80849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fontScale="90000"/>
          </a:bodyPr>
          <a:lstStyle/>
          <a:p>
            <a:pPr algn="ctr"/>
            <a:r>
              <a:rPr lang="en-US" sz="2400" b="1" dirty="0">
                <a:latin typeface="Cambria" panose="02040503050406030204" pitchFamily="18" charset="0"/>
              </a:rPr>
              <a:t>Subcommittee Mission and Objectives</a:t>
            </a:r>
            <a:br>
              <a:rPr lang="en-US" sz="2400" b="1" dirty="0">
                <a:latin typeface="Cambria" panose="02040503050406030204" pitchFamily="18" charset="0"/>
              </a:rPr>
            </a:br>
            <a:r>
              <a:rPr lang="en-US" sz="2400" b="1" dirty="0">
                <a:latin typeface="Cambria" panose="02040503050406030204" pitchFamily="18" charset="0"/>
              </a:rPr>
              <a:t>Task Statement</a:t>
            </a:r>
          </a:p>
        </p:txBody>
      </p:sp>
      <p:sp>
        <p:nvSpPr>
          <p:cNvPr id="3" name="Content Placeholder 2"/>
          <p:cNvSpPr>
            <a:spLocks noGrp="1"/>
          </p:cNvSpPr>
          <p:nvPr>
            <p:ph idx="1"/>
          </p:nvPr>
        </p:nvSpPr>
        <p:spPr>
          <a:xfrm>
            <a:off x="628650" y="1155032"/>
            <a:ext cx="7886700" cy="5289311"/>
          </a:xfrm>
        </p:spPr>
        <p:txBody>
          <a:bodyPr>
            <a:normAutofit fontScale="77500" lnSpcReduction="20000"/>
          </a:bodyPr>
          <a:lstStyle/>
          <a:p>
            <a:r>
              <a:rPr lang="en-US" sz="2000" dirty="0">
                <a:latin typeface="Cambria" panose="02040503050406030204" pitchFamily="18" charset="0"/>
              </a:rPr>
              <a:t>Task Statement Number: 18-01</a:t>
            </a:r>
          </a:p>
          <a:p>
            <a:pPr marL="0" indent="0">
              <a:buNone/>
            </a:pPr>
            <a:endParaRPr lang="en-US" sz="2000" dirty="0">
              <a:latin typeface="Cambria" panose="02040503050406030204" pitchFamily="18" charset="0"/>
            </a:endParaRPr>
          </a:p>
          <a:p>
            <a:r>
              <a:rPr lang="en-US" sz="2000" dirty="0">
                <a:latin typeface="Cambria" panose="02040503050406030204" pitchFamily="18" charset="0"/>
              </a:rPr>
              <a:t>Task Statement Title: Mission and Objectives </a:t>
            </a:r>
          </a:p>
          <a:p>
            <a:endParaRPr lang="en-US" sz="2000" dirty="0">
              <a:latin typeface="Cambria" panose="02040503050406030204" pitchFamily="18" charset="0"/>
            </a:endParaRPr>
          </a:p>
          <a:p>
            <a:r>
              <a:rPr lang="en-US" sz="2000" dirty="0">
                <a:latin typeface="Cambria" panose="02040503050406030204" pitchFamily="18" charset="0"/>
              </a:rPr>
              <a:t>Task Statement Description(s): </a:t>
            </a:r>
          </a:p>
          <a:p>
            <a:pPr lvl="1"/>
            <a:r>
              <a:rPr lang="en-US" sz="1700" dirty="0">
                <a:latin typeface="Cambria" panose="02040503050406030204" pitchFamily="18" charset="0"/>
              </a:rPr>
              <a:t>Previous Task Statement complete on February 28</a:t>
            </a:r>
          </a:p>
          <a:p>
            <a:pPr lvl="1"/>
            <a:r>
              <a:rPr lang="en-US" sz="1700" b="1" dirty="0">
                <a:latin typeface="Cambria" panose="02040503050406030204" pitchFamily="18" charset="0"/>
              </a:rPr>
              <a:t>NEW Charge:  Assume the discussion of governance </a:t>
            </a:r>
          </a:p>
          <a:p>
            <a:pPr lvl="2">
              <a:buFont typeface="Courier New" panose="02070309020205020404" pitchFamily="49" charset="0"/>
              <a:buChar char="o"/>
            </a:pPr>
            <a:r>
              <a:rPr lang="en-US" sz="1400" dirty="0">
                <a:latin typeface="Cambria" panose="02040503050406030204" pitchFamily="18" charset="0"/>
              </a:rPr>
              <a:t>Develop recommendations related to the organizational structure and governance rules</a:t>
            </a:r>
          </a:p>
          <a:p>
            <a:pPr lvl="2">
              <a:buFont typeface="Courier New" panose="02070309020205020404" pitchFamily="49" charset="0"/>
              <a:buChar char="o"/>
            </a:pPr>
            <a:r>
              <a:rPr lang="en-US" sz="1400" dirty="0">
                <a:latin typeface="Cambria" panose="02040503050406030204" pitchFamily="18" charset="0"/>
              </a:rPr>
              <a:t>Develop recommendations on data sharing amongst and between the organizational structure, members, participants and the public</a:t>
            </a:r>
          </a:p>
          <a:p>
            <a:endParaRPr lang="en-US" sz="2000" dirty="0">
              <a:latin typeface="Cambria" panose="02040503050406030204" pitchFamily="18" charset="0"/>
            </a:endParaRPr>
          </a:p>
          <a:p>
            <a:r>
              <a:rPr lang="en-US" sz="2000" dirty="0">
                <a:latin typeface="Cambria" panose="02040503050406030204" pitchFamily="18" charset="0"/>
              </a:rPr>
              <a:t>Deliverable(s):</a:t>
            </a:r>
          </a:p>
          <a:p>
            <a:pPr lvl="1"/>
            <a:r>
              <a:rPr lang="en-US" sz="1700" dirty="0">
                <a:latin typeface="Cambria" panose="02040503050406030204" pitchFamily="18" charset="0"/>
                <a:ea typeface="Batang" panose="02030600000101010101" pitchFamily="18" charset="-127"/>
              </a:rPr>
              <a:t>Recommendations on how to develop organization structure (including roles and responsibilities) and governance rules (including types of supporting governance documents) </a:t>
            </a:r>
          </a:p>
          <a:p>
            <a:pPr lvl="1"/>
            <a:r>
              <a:rPr lang="en-US" sz="1700" dirty="0">
                <a:latin typeface="Cambria" panose="02040503050406030204" pitchFamily="18" charset="0"/>
                <a:ea typeface="Batang" panose="02030600000101010101" pitchFamily="18" charset="-127"/>
              </a:rPr>
              <a:t>Recommendations on how to develop data sharing amongst and between the organizational structure, members, participants, and the public (including types of information sharing protocols and processes)</a:t>
            </a:r>
          </a:p>
          <a:p>
            <a:pPr lvl="1"/>
            <a:r>
              <a:rPr lang="en-US" sz="1700" dirty="0">
                <a:latin typeface="Cambria" panose="02040503050406030204" pitchFamily="18" charset="0"/>
                <a:ea typeface="Batang" panose="02030600000101010101" pitchFamily="18" charset="-127"/>
              </a:rPr>
              <a:t>Recommendations on approach to fully vetting governance structure once developed</a:t>
            </a:r>
          </a:p>
          <a:p>
            <a:endParaRPr lang="en-US" sz="2000" dirty="0">
              <a:latin typeface="Cambria" panose="02040503050406030204" pitchFamily="18" charset="0"/>
            </a:endParaRPr>
          </a:p>
          <a:p>
            <a:r>
              <a:rPr lang="en-US" sz="2000" dirty="0">
                <a:latin typeface="Cambria" panose="02040503050406030204" pitchFamily="18" charset="0"/>
              </a:rPr>
              <a:t>Target Milestones and Dates:</a:t>
            </a:r>
          </a:p>
          <a:p>
            <a:pPr lvl="1"/>
            <a:r>
              <a:rPr lang="en-US" sz="1700" dirty="0">
                <a:latin typeface="Cambria" panose="02040503050406030204" pitchFamily="18" charset="0"/>
              </a:rPr>
              <a:t>Approval to assume the governance responsibilities from the Parent VIS WG Committee – April 5 </a:t>
            </a:r>
          </a:p>
          <a:p>
            <a:pPr lvl="1"/>
            <a:r>
              <a:rPr lang="en-US" sz="1700" dirty="0">
                <a:latin typeface="Cambria" panose="02040503050406030204" pitchFamily="18" charset="0"/>
              </a:rPr>
              <a:t>Governance Rules and Organization Structure Recommendations – July 30</a:t>
            </a:r>
          </a:p>
          <a:p>
            <a:pPr lvl="1"/>
            <a:r>
              <a:rPr lang="en-US" sz="1700" dirty="0">
                <a:latin typeface="Cambria" panose="02040503050406030204" pitchFamily="18" charset="0"/>
              </a:rPr>
              <a:t>Data Sharing Recommendation – July 30</a:t>
            </a:r>
          </a:p>
          <a:p>
            <a:pPr lvl="1"/>
            <a:r>
              <a:rPr lang="en-US" sz="1700" dirty="0">
                <a:latin typeface="Cambria" panose="02040503050406030204" pitchFamily="18" charset="0"/>
              </a:rPr>
              <a:t>Governance Vetting Recommendation – July 30</a:t>
            </a:r>
          </a:p>
          <a:p>
            <a:endParaRPr lang="en-US" sz="2000" dirty="0">
              <a:latin typeface="Cambria" panose="02040503050406030204" pitchFamily="18" charset="0"/>
            </a:endParaRPr>
          </a:p>
          <a:p>
            <a:pPr marL="0" indent="0">
              <a:buNone/>
            </a:pPr>
            <a:endParaRPr lang="en-US" sz="2000" dirty="0">
              <a:latin typeface="Cambria" panose="02040503050406030204" pitchFamily="18" charset="0"/>
            </a:endParaRPr>
          </a:p>
        </p:txBody>
      </p:sp>
    </p:spTree>
    <p:extLst>
      <p:ext uri="{BB962C8B-B14F-4D97-AF65-F5344CB8AC3E}">
        <p14:creationId xmlns:p14="http://schemas.microsoft.com/office/powerpoint/2010/main" val="1833740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693653"/>
          </a:xfrm>
        </p:spPr>
        <p:txBody>
          <a:bodyPr>
            <a:normAutofit fontScale="90000"/>
          </a:bodyPr>
          <a:lstStyle/>
          <a:p>
            <a:pPr algn="ctr"/>
            <a:r>
              <a:rPr lang="en-US" sz="2400" b="1" dirty="0">
                <a:latin typeface="Cambria" panose="02040503050406030204" pitchFamily="18" charset="0"/>
              </a:rPr>
              <a:t>Subcommittee Mission and Objectives </a:t>
            </a:r>
            <a:br>
              <a:rPr lang="en-US" sz="2400" b="1" dirty="0">
                <a:latin typeface="Cambria" panose="02040503050406030204" pitchFamily="18" charset="0"/>
              </a:rPr>
            </a:br>
            <a:r>
              <a:rPr lang="en-US" sz="2400" b="1" dirty="0">
                <a:latin typeface="Cambria" panose="02040503050406030204" pitchFamily="18" charset="0"/>
              </a:rPr>
              <a:t>Recent Activities/Actions</a:t>
            </a:r>
          </a:p>
        </p:txBody>
      </p:sp>
      <p:sp>
        <p:nvSpPr>
          <p:cNvPr id="3" name="Content Placeholder 2"/>
          <p:cNvSpPr>
            <a:spLocks noGrp="1"/>
          </p:cNvSpPr>
          <p:nvPr>
            <p:ph idx="1"/>
          </p:nvPr>
        </p:nvSpPr>
        <p:spPr>
          <a:xfrm>
            <a:off x="628650" y="1468073"/>
            <a:ext cx="7886700" cy="4126610"/>
          </a:xfrm>
        </p:spPr>
        <p:txBody>
          <a:bodyPr>
            <a:normAutofit/>
          </a:bodyPr>
          <a:lstStyle/>
          <a:p>
            <a:pPr marL="0" indent="0">
              <a:spcBef>
                <a:spcPts val="1200"/>
              </a:spcBef>
              <a:buNone/>
            </a:pPr>
            <a:r>
              <a:rPr lang="en-US" b="1" dirty="0"/>
              <a:t>Complete: </a:t>
            </a:r>
            <a:r>
              <a:rPr lang="en-US" dirty="0"/>
              <a:t>On February 28, 2018, the strategic mission statement and objectives were approved.  Additionally, the Mission and Objectives Subcommittee received full VIS Committee approval to create recommendations regarding governance and organizational structure.  </a:t>
            </a:r>
          </a:p>
          <a:p>
            <a:pPr marL="0" indent="0">
              <a:spcBef>
                <a:spcPts val="1200"/>
              </a:spcBef>
              <a:buNone/>
            </a:pPr>
            <a:r>
              <a:rPr lang="en-US" dirty="0"/>
              <a:t>On July 26, 2018, the Mission and Objectives Subcommittee met to adjust the recommendations based on advice from the full VIS Committee; these recommendations may be further revised based on input from other subcommittees or the parent committee.</a:t>
            </a:r>
          </a:p>
          <a:p>
            <a:pPr marL="0" indent="0">
              <a:spcBef>
                <a:spcPts val="0"/>
              </a:spcBef>
              <a:buNone/>
            </a:pPr>
            <a:endParaRPr lang="en-US" dirty="0"/>
          </a:p>
          <a:p>
            <a:pPr marL="0" indent="0">
              <a:buNone/>
            </a:pPr>
            <a:r>
              <a:rPr lang="en-US" b="1" dirty="0"/>
              <a:t>Next Step: </a:t>
            </a:r>
            <a:r>
              <a:rPr lang="en-US" dirty="0"/>
              <a:t>The Mission and Objectives Subcommittee will present the edited governance recommendations to the VIS Committee for approval and request specific guidance on two issues.  A memo was developed and distributed. </a:t>
            </a:r>
          </a:p>
        </p:txBody>
      </p:sp>
    </p:spTree>
    <p:extLst>
      <p:ext uri="{BB962C8B-B14F-4D97-AF65-F5344CB8AC3E}">
        <p14:creationId xmlns:p14="http://schemas.microsoft.com/office/powerpoint/2010/main" val="2260063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Arrow Connector 31">
            <a:extLst>
              <a:ext uri="{FF2B5EF4-FFF2-40B4-BE49-F238E27FC236}">
                <a16:creationId xmlns:a16="http://schemas.microsoft.com/office/drawing/2014/main" id="{FE829547-C30F-43AC-9516-C13DD143245D}"/>
              </a:ext>
            </a:extLst>
          </p:cNvPr>
          <p:cNvCxnSpPr>
            <a:cxnSpLocks/>
          </p:cNvCxnSpPr>
          <p:nvPr/>
        </p:nvCxnSpPr>
        <p:spPr>
          <a:xfrm rot="20400000" flipV="1">
            <a:off x="-997540" y="3072640"/>
            <a:ext cx="3088546" cy="2840860"/>
          </a:xfrm>
          <a:prstGeom prst="curvedConnector3">
            <a:avLst>
              <a:gd name="adj1" fmla="val 49084"/>
            </a:avLst>
          </a:prstGeom>
          <a:ln w="57150">
            <a:gradFill>
              <a:gsLst>
                <a:gs pos="75000">
                  <a:srgbClr val="2C4E8B"/>
                </a:gs>
                <a:gs pos="25000">
                  <a:srgbClr val="28477E"/>
                </a:gs>
                <a:gs pos="0">
                  <a:schemeClr val="accent1">
                    <a:lumMod val="50000"/>
                  </a:schemeClr>
                </a:gs>
                <a:gs pos="50000">
                  <a:schemeClr val="accent1">
                    <a:lumMod val="40000"/>
                    <a:lumOff val="60000"/>
                  </a:schemeClr>
                </a:gs>
                <a:gs pos="100000">
                  <a:schemeClr val="accent1">
                    <a:lumMod val="50000"/>
                  </a:schemeClr>
                </a:gs>
              </a:gsLst>
              <a:lin ang="5400000" scaled="1"/>
            </a:gradFill>
            <a:prstDash val="dash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F43C67A4-81CD-4E09-A07D-74CCB8C12D98}"/>
              </a:ext>
            </a:extLst>
          </p:cNvPr>
          <p:cNvCxnSpPr>
            <a:cxnSpLocks/>
          </p:cNvCxnSpPr>
          <p:nvPr/>
        </p:nvCxnSpPr>
        <p:spPr>
          <a:xfrm rot="1200000">
            <a:off x="4054008" y="3072639"/>
            <a:ext cx="3088546" cy="2840860"/>
          </a:xfrm>
          <a:prstGeom prst="curvedConnector3">
            <a:avLst>
              <a:gd name="adj1" fmla="val 49084"/>
            </a:avLst>
          </a:prstGeom>
          <a:ln w="57150">
            <a:gradFill>
              <a:gsLst>
                <a:gs pos="75000">
                  <a:srgbClr val="2C4E8B"/>
                </a:gs>
                <a:gs pos="25000">
                  <a:srgbClr val="28477E"/>
                </a:gs>
                <a:gs pos="0">
                  <a:schemeClr val="accent1">
                    <a:lumMod val="50000"/>
                  </a:schemeClr>
                </a:gs>
                <a:gs pos="50000">
                  <a:schemeClr val="accent1">
                    <a:lumMod val="40000"/>
                    <a:lumOff val="60000"/>
                  </a:schemeClr>
                </a:gs>
                <a:gs pos="100000">
                  <a:schemeClr val="accent1">
                    <a:lumMod val="50000"/>
                  </a:schemeClr>
                </a:gs>
              </a:gsLst>
              <a:lin ang="5400000" scaled="1"/>
            </a:gra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6A8A1195-3B45-45D9-B807-2ABA68B64C88}"/>
              </a:ext>
            </a:extLst>
          </p:cNvPr>
          <p:cNvSpPr/>
          <p:nvPr/>
        </p:nvSpPr>
        <p:spPr>
          <a:xfrm>
            <a:off x="655608" y="4407469"/>
            <a:ext cx="6285635" cy="22289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6" name="Rectangle 25">
            <a:extLst>
              <a:ext uri="{FF2B5EF4-FFF2-40B4-BE49-F238E27FC236}">
                <a16:creationId xmlns:a16="http://schemas.microsoft.com/office/drawing/2014/main" id="{1D6838EF-639C-4967-83C8-3812EDFF164D}"/>
              </a:ext>
            </a:extLst>
          </p:cNvPr>
          <p:cNvSpPr/>
          <p:nvPr/>
        </p:nvSpPr>
        <p:spPr>
          <a:xfrm>
            <a:off x="-81591" y="4489976"/>
            <a:ext cx="1988258" cy="214958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4" name="TextBox 3">
            <a:extLst>
              <a:ext uri="{FF2B5EF4-FFF2-40B4-BE49-F238E27FC236}">
                <a16:creationId xmlns:a16="http://schemas.microsoft.com/office/drawing/2014/main" id="{31CB4942-50EC-4FA9-AB24-C85A1EB821C1}"/>
              </a:ext>
            </a:extLst>
          </p:cNvPr>
          <p:cNvSpPr txBox="1"/>
          <p:nvPr/>
        </p:nvSpPr>
        <p:spPr>
          <a:xfrm>
            <a:off x="0" y="384864"/>
            <a:ext cx="9144000" cy="769441"/>
          </a:xfrm>
          <a:prstGeom prst="rect">
            <a:avLst/>
          </a:prstGeom>
          <a:noFill/>
          <a:effectLst>
            <a:glow rad="139700">
              <a:schemeClr val="bg1">
                <a:alpha val="0"/>
              </a:schemeClr>
            </a:glow>
          </a:effectLst>
        </p:spPr>
        <p:txBody>
          <a:bodyPr wrap="square" rtlCol="0">
            <a:spAutoFit/>
            <a:scene3d>
              <a:camera prst="orthographicFront"/>
              <a:lightRig rig="balanced" dir="t"/>
            </a:scene3d>
            <a:sp3d extrusionH="57150">
              <a:bevelT w="38100" h="38100"/>
            </a:sp3d>
          </a:bodyPr>
          <a:lstStyle/>
          <a:p>
            <a:pPr algn="ctr"/>
            <a:r>
              <a:rPr lang="en-US" sz="4400" b="1" u="sng" dirty="0">
                <a:solidFill>
                  <a:schemeClr val="accent1">
                    <a:lumMod val="75000"/>
                  </a:schemeClr>
                </a:solidFill>
              </a:rPr>
              <a:t>VIS Organization</a:t>
            </a:r>
          </a:p>
        </p:txBody>
      </p:sp>
      <p:sp>
        <p:nvSpPr>
          <p:cNvPr id="8" name="TextBox 7">
            <a:extLst>
              <a:ext uri="{FF2B5EF4-FFF2-40B4-BE49-F238E27FC236}">
                <a16:creationId xmlns:a16="http://schemas.microsoft.com/office/drawing/2014/main" id="{BDDCA865-788E-49D9-A88F-DB30C6E37F98}"/>
              </a:ext>
            </a:extLst>
          </p:cNvPr>
          <p:cNvSpPr txBox="1"/>
          <p:nvPr/>
        </p:nvSpPr>
        <p:spPr>
          <a:xfrm>
            <a:off x="6110755" y="2385598"/>
            <a:ext cx="2805731" cy="2089033"/>
          </a:xfrm>
          <a:prstGeom prst="rect">
            <a:avLst/>
          </a:prstGeom>
          <a:noFill/>
        </p:spPr>
        <p:txBody>
          <a:bodyPr wrap="square" rtlCol="0">
            <a:spAutoFit/>
          </a:bodyPr>
          <a:lstStyle/>
          <a:p>
            <a:pPr algn="ctr"/>
            <a:r>
              <a:rPr lang="en-US" sz="1500" b="1" dirty="0">
                <a:solidFill>
                  <a:schemeClr val="accent1">
                    <a:lumMod val="75000"/>
                  </a:schemeClr>
                </a:solidFill>
              </a:rPr>
              <a:t>PHMSA</a:t>
            </a:r>
            <a:endParaRPr lang="en-US" sz="1350" b="1" dirty="0">
              <a:solidFill>
                <a:schemeClr val="accent1">
                  <a:lumMod val="75000"/>
                </a:schemeClr>
              </a:solidFill>
            </a:endParaRPr>
          </a:p>
          <a:p>
            <a:pPr algn="ctr"/>
            <a:endParaRPr lang="en-US" sz="675" dirty="0"/>
          </a:p>
          <a:p>
            <a:pPr algn="ctr"/>
            <a:r>
              <a:rPr lang="en-US" sz="900" dirty="0">
                <a:solidFill>
                  <a:srgbClr val="121F36"/>
                </a:solidFill>
              </a:rPr>
              <a:t>PHMSA will designate a leader to work with PHMSA’s VIS Program Office, a small group of staff dedicated to the VIS Working Group.  This group will deal with the regulatory side of things, including:</a:t>
            </a:r>
            <a:endParaRPr lang="en-US" sz="900" b="1" dirty="0">
              <a:solidFill>
                <a:srgbClr val="121F36"/>
              </a:solidFill>
            </a:endParaRPr>
          </a:p>
          <a:p>
            <a:pPr marL="902494" indent="-129779">
              <a:buFont typeface="Arial" panose="020B0604020202020204" pitchFamily="34" charset="0"/>
              <a:buChar char="•"/>
            </a:pPr>
            <a:r>
              <a:rPr lang="en-US" sz="900" dirty="0">
                <a:solidFill>
                  <a:srgbClr val="121F36"/>
                </a:solidFill>
              </a:rPr>
              <a:t>Legislation;</a:t>
            </a:r>
          </a:p>
          <a:p>
            <a:pPr marL="902494" indent="-129779">
              <a:buFont typeface="Arial" panose="020B0604020202020204" pitchFamily="34" charset="0"/>
              <a:buChar char="•"/>
            </a:pPr>
            <a:r>
              <a:rPr lang="en-US" sz="900" dirty="0">
                <a:solidFill>
                  <a:srgbClr val="121F36"/>
                </a:solidFill>
              </a:rPr>
              <a:t>Regulations;</a:t>
            </a:r>
          </a:p>
          <a:p>
            <a:pPr marL="902494" indent="-129779">
              <a:buFont typeface="Arial" panose="020B0604020202020204" pitchFamily="34" charset="0"/>
              <a:buChar char="•"/>
            </a:pPr>
            <a:r>
              <a:rPr lang="en-US" sz="900" dirty="0">
                <a:solidFill>
                  <a:srgbClr val="121F36"/>
                </a:solidFill>
              </a:rPr>
              <a:t>Budget;</a:t>
            </a:r>
          </a:p>
          <a:p>
            <a:pPr marL="902494" indent="-129779">
              <a:buFont typeface="Arial" panose="020B0604020202020204" pitchFamily="34" charset="0"/>
              <a:buChar char="•"/>
            </a:pPr>
            <a:r>
              <a:rPr lang="en-US" sz="900" dirty="0">
                <a:solidFill>
                  <a:srgbClr val="121F36"/>
                </a:solidFill>
              </a:rPr>
              <a:t>Contract management.</a:t>
            </a:r>
          </a:p>
          <a:p>
            <a:pPr algn="ctr"/>
            <a:endParaRPr lang="en-US" sz="900" b="1" dirty="0"/>
          </a:p>
          <a:p>
            <a:pPr algn="ctr"/>
            <a:endParaRPr lang="en-US" sz="1350" dirty="0"/>
          </a:p>
          <a:p>
            <a:pPr algn="ctr"/>
            <a:endParaRPr lang="en-US" sz="1350" dirty="0"/>
          </a:p>
        </p:txBody>
      </p:sp>
      <p:sp>
        <p:nvSpPr>
          <p:cNvPr id="13" name="TextBox 12">
            <a:extLst>
              <a:ext uri="{FF2B5EF4-FFF2-40B4-BE49-F238E27FC236}">
                <a16:creationId xmlns:a16="http://schemas.microsoft.com/office/drawing/2014/main" id="{1122ABC5-1C87-477C-BBA8-89DA06A596CB}"/>
              </a:ext>
            </a:extLst>
          </p:cNvPr>
          <p:cNvSpPr txBox="1"/>
          <p:nvPr/>
        </p:nvSpPr>
        <p:spPr>
          <a:xfrm>
            <a:off x="1336779" y="1819030"/>
            <a:ext cx="3471455" cy="1673535"/>
          </a:xfrm>
          <a:prstGeom prst="rect">
            <a:avLst/>
          </a:prstGeom>
          <a:noFill/>
        </p:spPr>
        <p:txBody>
          <a:bodyPr wrap="square" rtlCol="0">
            <a:spAutoFit/>
          </a:bodyPr>
          <a:lstStyle/>
          <a:p>
            <a:pPr algn="ctr"/>
            <a:r>
              <a:rPr lang="en-US" sz="1500" b="1" dirty="0">
                <a:solidFill>
                  <a:schemeClr val="accent1">
                    <a:lumMod val="75000"/>
                  </a:schemeClr>
                </a:solidFill>
              </a:rPr>
              <a:t>VIS Executive Board</a:t>
            </a:r>
          </a:p>
          <a:p>
            <a:pPr algn="ctr"/>
            <a:endParaRPr lang="en-US" sz="675" dirty="0"/>
          </a:p>
          <a:p>
            <a:pPr algn="ctr"/>
            <a:r>
              <a:rPr lang="en-US" sz="900" dirty="0">
                <a:solidFill>
                  <a:srgbClr val="121F36"/>
                </a:solidFill>
              </a:rPr>
              <a:t>The VIS Executive Board, which will be led by an industry co-chair and a government (PHMSA) co-chair, will work on issues concerning the overall direction of VIS initiatives and will be responsible for approving and issuing documents.  Multiple information-sharing systems, the third-party data provider group, the issue analysis teams, industry experts, and government experts will report to the VIS Executive Board.  </a:t>
            </a:r>
          </a:p>
          <a:p>
            <a:pPr algn="ctr"/>
            <a:endParaRPr lang="en-US" sz="900" dirty="0"/>
          </a:p>
          <a:p>
            <a:pPr algn="ctr"/>
            <a:endParaRPr lang="en-US" sz="900" dirty="0"/>
          </a:p>
        </p:txBody>
      </p:sp>
      <p:sp>
        <p:nvSpPr>
          <p:cNvPr id="16" name="TextBox 15">
            <a:extLst>
              <a:ext uri="{FF2B5EF4-FFF2-40B4-BE49-F238E27FC236}">
                <a16:creationId xmlns:a16="http://schemas.microsoft.com/office/drawing/2014/main" id="{B67D48D7-DDC4-4671-B667-02754AA3DBD3}"/>
              </a:ext>
            </a:extLst>
          </p:cNvPr>
          <p:cNvSpPr txBox="1"/>
          <p:nvPr/>
        </p:nvSpPr>
        <p:spPr>
          <a:xfrm>
            <a:off x="-589953" y="4435237"/>
            <a:ext cx="4010623" cy="1119537"/>
          </a:xfrm>
          <a:prstGeom prst="rect">
            <a:avLst/>
          </a:prstGeom>
          <a:noFill/>
        </p:spPr>
        <p:txBody>
          <a:bodyPr wrap="square" rtlCol="0">
            <a:spAutoFit/>
          </a:bodyPr>
          <a:lstStyle/>
          <a:p>
            <a:pPr algn="ctr"/>
            <a:r>
              <a:rPr lang="en-US" sz="1500" b="1" dirty="0">
                <a:solidFill>
                  <a:schemeClr val="accent1">
                    <a:lumMod val="75000"/>
                  </a:schemeClr>
                </a:solidFill>
              </a:rPr>
              <a:t>Third-party Data Manager</a:t>
            </a:r>
            <a:endParaRPr lang="en-US" sz="1350" b="1" dirty="0">
              <a:solidFill>
                <a:schemeClr val="accent1">
                  <a:lumMod val="75000"/>
                </a:schemeClr>
              </a:solidFill>
            </a:endParaRPr>
          </a:p>
          <a:p>
            <a:pPr algn="ctr"/>
            <a:endParaRPr lang="en-US" sz="675" dirty="0"/>
          </a:p>
          <a:p>
            <a:pPr algn="ctr"/>
            <a:r>
              <a:rPr lang="en-US" sz="900" dirty="0">
                <a:solidFill>
                  <a:srgbClr val="121F36"/>
                </a:solidFill>
              </a:rPr>
              <a:t>Oversees the third-party data provider group, which</a:t>
            </a:r>
          </a:p>
          <a:p>
            <a:pPr marL="1245394" lvl="5" indent="-129779">
              <a:buFont typeface="Arial" panose="020B0604020202020204" pitchFamily="34" charset="0"/>
              <a:buChar char="•"/>
            </a:pPr>
            <a:r>
              <a:rPr lang="en-US" sz="900" dirty="0">
                <a:solidFill>
                  <a:srgbClr val="121F36"/>
                </a:solidFill>
              </a:rPr>
              <a:t>Collects data;</a:t>
            </a:r>
          </a:p>
          <a:p>
            <a:pPr marL="1245394" lvl="5" indent="-129779">
              <a:buFont typeface="Arial" panose="020B0604020202020204" pitchFamily="34" charset="0"/>
              <a:buChar char="•"/>
            </a:pPr>
            <a:r>
              <a:rPr lang="en-US" sz="900" dirty="0">
                <a:solidFill>
                  <a:srgbClr val="121F36"/>
                </a:solidFill>
              </a:rPr>
              <a:t>Liaises with data submitters;</a:t>
            </a:r>
          </a:p>
          <a:p>
            <a:pPr marL="1245394" lvl="5" indent="-129779">
              <a:buFont typeface="Arial" panose="020B0604020202020204" pitchFamily="34" charset="0"/>
              <a:buChar char="•"/>
            </a:pPr>
            <a:r>
              <a:rPr lang="en-US" sz="900" dirty="0">
                <a:solidFill>
                  <a:srgbClr val="121F36"/>
                </a:solidFill>
              </a:rPr>
              <a:t>Cleans/de-identifies data; and</a:t>
            </a:r>
          </a:p>
          <a:p>
            <a:pPr marL="1245394" lvl="5" indent="-129779">
              <a:buFont typeface="Arial" panose="020B0604020202020204" pitchFamily="34" charset="0"/>
              <a:buChar char="•"/>
            </a:pPr>
            <a:r>
              <a:rPr lang="en-US" sz="900" dirty="0">
                <a:solidFill>
                  <a:srgbClr val="121F36"/>
                </a:solidFill>
              </a:rPr>
              <a:t>Analyzes the data.</a:t>
            </a:r>
          </a:p>
        </p:txBody>
      </p:sp>
      <p:sp>
        <p:nvSpPr>
          <p:cNvPr id="17" name="TextBox 16">
            <a:extLst>
              <a:ext uri="{FF2B5EF4-FFF2-40B4-BE49-F238E27FC236}">
                <a16:creationId xmlns:a16="http://schemas.microsoft.com/office/drawing/2014/main" id="{B663D0D4-4F12-4181-B74B-AC6E86D79A6D}"/>
              </a:ext>
            </a:extLst>
          </p:cNvPr>
          <p:cNvSpPr txBox="1"/>
          <p:nvPr/>
        </p:nvSpPr>
        <p:spPr>
          <a:xfrm>
            <a:off x="3082362" y="4436706"/>
            <a:ext cx="3429000" cy="1535036"/>
          </a:xfrm>
          <a:prstGeom prst="rect">
            <a:avLst/>
          </a:prstGeom>
          <a:noFill/>
        </p:spPr>
        <p:txBody>
          <a:bodyPr wrap="square" rtlCol="0">
            <a:spAutoFit/>
          </a:bodyPr>
          <a:lstStyle/>
          <a:p>
            <a:pPr algn="ctr"/>
            <a:r>
              <a:rPr lang="en-US" sz="1500" b="1" dirty="0">
                <a:solidFill>
                  <a:schemeClr val="accent1">
                    <a:lumMod val="75000"/>
                  </a:schemeClr>
                </a:solidFill>
              </a:rPr>
              <a:t>Issue Analysis Teams</a:t>
            </a:r>
            <a:endParaRPr lang="en-US" sz="1050" dirty="0">
              <a:solidFill>
                <a:schemeClr val="accent1">
                  <a:lumMod val="75000"/>
                </a:schemeClr>
              </a:solidFill>
            </a:endParaRPr>
          </a:p>
          <a:p>
            <a:pPr algn="ctr"/>
            <a:endParaRPr lang="en-US" sz="675" dirty="0"/>
          </a:p>
          <a:p>
            <a:pPr algn="ctr"/>
            <a:r>
              <a:rPr lang="en-US" sz="900" dirty="0">
                <a:solidFill>
                  <a:srgbClr val="0F1A2F"/>
                </a:solidFill>
              </a:rPr>
              <a:t>The issue analysis teams should be made up of technical experts from industry and PHMSA, as well as State government representatives and the third-party data provider.  The issue analysis teams will support and deliver products to the VIS Executive Board and provide input and recommendations in response to voluntarily submitted data.</a:t>
            </a:r>
          </a:p>
          <a:p>
            <a:pPr algn="ctr"/>
            <a:endParaRPr lang="en-US" sz="900" dirty="0"/>
          </a:p>
          <a:p>
            <a:pPr algn="ctr"/>
            <a:endParaRPr lang="en-US" sz="900" dirty="0"/>
          </a:p>
        </p:txBody>
      </p:sp>
      <p:sp>
        <p:nvSpPr>
          <p:cNvPr id="7" name="TextBox 6">
            <a:extLst>
              <a:ext uri="{FF2B5EF4-FFF2-40B4-BE49-F238E27FC236}">
                <a16:creationId xmlns:a16="http://schemas.microsoft.com/office/drawing/2014/main" id="{87A23C07-A8C6-4598-A2C7-6788E41B9090}"/>
              </a:ext>
            </a:extLst>
          </p:cNvPr>
          <p:cNvSpPr txBox="1"/>
          <p:nvPr/>
        </p:nvSpPr>
        <p:spPr>
          <a:xfrm>
            <a:off x="2149351" y="3244734"/>
            <a:ext cx="1846310" cy="1107996"/>
          </a:xfrm>
          <a:prstGeom prst="rect">
            <a:avLst/>
          </a:prstGeom>
          <a:noFill/>
        </p:spPr>
        <p:txBody>
          <a:bodyPr wrap="square" rtlCol="0">
            <a:spAutoFit/>
            <a:scene3d>
              <a:camera prst="orthographicFront"/>
              <a:lightRig rig="threePt" dir="t"/>
            </a:scene3d>
            <a:sp3d extrusionH="57150" contourW="12700" prstMaterial="metal">
              <a:bevelT h="25400" prst="softRound"/>
              <a:contourClr>
                <a:schemeClr val="accent1">
                  <a:lumMod val="50000"/>
                </a:schemeClr>
              </a:contourClr>
            </a:sp3d>
          </a:bodyPr>
          <a:lstStyle/>
          <a:p>
            <a:pPr algn="ctr"/>
            <a:r>
              <a:rPr lang="en-US" sz="6600" b="1" dirty="0">
                <a:solidFill>
                  <a:schemeClr val="accent1">
                    <a:lumMod val="75000"/>
                  </a:schemeClr>
                </a:solidFill>
              </a:rPr>
              <a:t>VIS</a:t>
            </a:r>
          </a:p>
        </p:txBody>
      </p:sp>
      <p:cxnSp>
        <p:nvCxnSpPr>
          <p:cNvPr id="9" name="Straight Arrow Connector 8">
            <a:extLst>
              <a:ext uri="{FF2B5EF4-FFF2-40B4-BE49-F238E27FC236}">
                <a16:creationId xmlns:a16="http://schemas.microsoft.com/office/drawing/2014/main" id="{1156C62C-E06A-4C66-91A4-C93905B02AB6}"/>
              </a:ext>
            </a:extLst>
          </p:cNvPr>
          <p:cNvCxnSpPr>
            <a:cxnSpLocks/>
          </p:cNvCxnSpPr>
          <p:nvPr/>
        </p:nvCxnSpPr>
        <p:spPr>
          <a:xfrm flipH="1">
            <a:off x="2382061" y="7048203"/>
            <a:ext cx="1400603" cy="0"/>
          </a:xfrm>
          <a:prstGeom prst="straightConnector1">
            <a:avLst/>
          </a:prstGeom>
          <a:ln w="57150">
            <a:gradFill>
              <a:gsLst>
                <a:gs pos="0">
                  <a:schemeClr val="accent1">
                    <a:lumMod val="50000"/>
                  </a:schemeClr>
                </a:gs>
                <a:gs pos="75000">
                  <a:schemeClr val="accent1">
                    <a:lumMod val="75000"/>
                  </a:schemeClr>
                </a:gs>
                <a:gs pos="25000">
                  <a:schemeClr val="accent1">
                    <a:lumMod val="75000"/>
                  </a:schemeClr>
                </a:gs>
                <a:gs pos="50000">
                  <a:schemeClr val="accent1">
                    <a:lumMod val="40000"/>
                    <a:lumOff val="60000"/>
                  </a:schemeClr>
                </a:gs>
                <a:gs pos="100000">
                  <a:schemeClr val="accent1">
                    <a:lumMod val="50000"/>
                  </a:schemeClr>
                </a:gs>
              </a:gsLst>
              <a:lin ang="8400000" scaled="0"/>
            </a:gra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31">
            <a:extLst>
              <a:ext uri="{FF2B5EF4-FFF2-40B4-BE49-F238E27FC236}">
                <a16:creationId xmlns:a16="http://schemas.microsoft.com/office/drawing/2014/main" id="{281DDC56-E6D1-41B4-BC59-D8B8F55CA704}"/>
              </a:ext>
            </a:extLst>
          </p:cNvPr>
          <p:cNvCxnSpPr>
            <a:cxnSpLocks/>
          </p:cNvCxnSpPr>
          <p:nvPr/>
        </p:nvCxnSpPr>
        <p:spPr>
          <a:xfrm>
            <a:off x="3911527" y="1981551"/>
            <a:ext cx="3271698" cy="585320"/>
          </a:xfrm>
          <a:prstGeom prst="curvedConnector3">
            <a:avLst>
              <a:gd name="adj1" fmla="val 50000"/>
            </a:avLst>
          </a:prstGeom>
          <a:ln w="57150">
            <a:gradFill>
              <a:gsLst>
                <a:gs pos="75000">
                  <a:srgbClr val="2C4E8B"/>
                </a:gs>
                <a:gs pos="25000">
                  <a:srgbClr val="28477E"/>
                </a:gs>
                <a:gs pos="0">
                  <a:schemeClr val="accent1">
                    <a:lumMod val="50000"/>
                  </a:schemeClr>
                </a:gs>
                <a:gs pos="50000">
                  <a:schemeClr val="accent1">
                    <a:lumMod val="40000"/>
                    <a:lumOff val="60000"/>
                  </a:schemeClr>
                </a:gs>
                <a:gs pos="100000">
                  <a:schemeClr val="accent1">
                    <a:lumMod val="50000"/>
                  </a:schemeClr>
                </a:gs>
              </a:gsLst>
              <a:lin ang="5400000" scaled="1"/>
            </a:gra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31">
            <a:extLst>
              <a:ext uri="{FF2B5EF4-FFF2-40B4-BE49-F238E27FC236}">
                <a16:creationId xmlns:a16="http://schemas.microsoft.com/office/drawing/2014/main" id="{69AEB910-AB51-4759-8897-22D2378979A1}"/>
              </a:ext>
            </a:extLst>
          </p:cNvPr>
          <p:cNvCxnSpPr>
            <a:cxnSpLocks/>
          </p:cNvCxnSpPr>
          <p:nvPr/>
        </p:nvCxnSpPr>
        <p:spPr>
          <a:xfrm rot="13440000" flipV="1">
            <a:off x="2725013" y="4109054"/>
            <a:ext cx="980577" cy="960310"/>
          </a:xfrm>
          <a:prstGeom prst="curvedConnector3">
            <a:avLst>
              <a:gd name="adj1" fmla="val 50000"/>
            </a:avLst>
          </a:prstGeom>
          <a:ln w="57150">
            <a:gradFill>
              <a:gsLst>
                <a:gs pos="80000">
                  <a:srgbClr val="2C4E8B"/>
                </a:gs>
                <a:gs pos="18000">
                  <a:srgbClr val="28477E"/>
                </a:gs>
                <a:gs pos="0">
                  <a:schemeClr val="accent1">
                    <a:lumMod val="50000"/>
                  </a:schemeClr>
                </a:gs>
                <a:gs pos="50000">
                  <a:schemeClr val="accent1">
                    <a:lumMod val="40000"/>
                    <a:lumOff val="60000"/>
                  </a:schemeClr>
                </a:gs>
                <a:gs pos="97000">
                  <a:schemeClr val="accent1">
                    <a:lumMod val="50000"/>
                  </a:schemeClr>
                </a:gs>
              </a:gsLst>
              <a:lin ang="5400000" scaled="1"/>
            </a:gradFill>
            <a:prstDash val="dashDot"/>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31">
            <a:extLst>
              <a:ext uri="{FF2B5EF4-FFF2-40B4-BE49-F238E27FC236}">
                <a16:creationId xmlns:a16="http://schemas.microsoft.com/office/drawing/2014/main" id="{4E86E9DA-DED6-4DE9-A829-446C7E4190D5}"/>
              </a:ext>
            </a:extLst>
          </p:cNvPr>
          <p:cNvCxnSpPr>
            <a:cxnSpLocks/>
          </p:cNvCxnSpPr>
          <p:nvPr/>
        </p:nvCxnSpPr>
        <p:spPr>
          <a:xfrm rot="20280000" flipV="1">
            <a:off x="5463190" y="3458961"/>
            <a:ext cx="1381818" cy="920343"/>
          </a:xfrm>
          <a:prstGeom prst="curvedConnector3">
            <a:avLst>
              <a:gd name="adj1" fmla="val 50000"/>
            </a:avLst>
          </a:prstGeom>
          <a:ln w="57150">
            <a:gradFill>
              <a:gsLst>
                <a:gs pos="75000">
                  <a:srgbClr val="2C4E8B"/>
                </a:gs>
                <a:gs pos="25000">
                  <a:srgbClr val="28477E"/>
                </a:gs>
                <a:gs pos="0">
                  <a:schemeClr val="accent1">
                    <a:lumMod val="50000"/>
                  </a:schemeClr>
                </a:gs>
                <a:gs pos="50000">
                  <a:schemeClr val="accent1">
                    <a:lumMod val="40000"/>
                    <a:lumOff val="60000"/>
                  </a:schemeClr>
                </a:gs>
                <a:gs pos="100000">
                  <a:schemeClr val="accent1">
                    <a:lumMod val="50000"/>
                  </a:schemeClr>
                </a:gs>
              </a:gsLst>
              <a:lin ang="5400000" scaled="1"/>
            </a:gra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2906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1 – Basic Structure </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555770708"/>
              </p:ext>
            </p:extLst>
          </p:nvPr>
        </p:nvGraphicFramePr>
        <p:xfrm>
          <a:off x="281032" y="1478024"/>
          <a:ext cx="8581937" cy="7528560"/>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1.1</a:t>
                      </a:r>
                    </a:p>
                    <a:p>
                      <a:r>
                        <a:rPr lang="en-US" sz="1600" b="1" dirty="0"/>
                        <a:t>(Best Practices</a:t>
                      </a:r>
                      <a:r>
                        <a:rPr lang="en-US" sz="1600" b="1" baseline="0" dirty="0"/>
                        <a:t> overlap)</a:t>
                      </a:r>
                      <a:r>
                        <a:rPr lang="en-US" sz="1600" dirty="0"/>
                        <a:t> REMOVED, add to preamble</a:t>
                      </a:r>
                    </a:p>
                  </a:txBody>
                  <a:tcPr anchor="ctr"/>
                </a:tc>
                <a:tc>
                  <a:txBody>
                    <a:bodyPr/>
                    <a:lstStyle/>
                    <a:p>
                      <a:r>
                        <a:rPr lang="en-US" sz="1600" dirty="0"/>
                        <a:t>If a VIS is created, the system should follow applicable </a:t>
                      </a:r>
                      <a:r>
                        <a:rPr lang="en-US" sz="1600" b="1" dirty="0"/>
                        <a:t>governance</a:t>
                      </a:r>
                      <a:r>
                        <a:rPr lang="en-US" sz="1600" dirty="0"/>
                        <a:t> aspects of the examples set by the FAA, the Confidential Rail Close Call Reporting system, and other successful voluntary information-sharing programs. </a:t>
                      </a:r>
                      <a:r>
                        <a:rPr lang="en-US" sz="1600" baseline="0" dirty="0"/>
                        <a:t>  </a:t>
                      </a:r>
                      <a:endParaRPr lang="en-US" sz="1600" dirty="0"/>
                    </a:p>
                  </a:txBody>
                  <a:tcPr anchor="ctr"/>
                </a:tc>
                <a:extLst>
                  <a:ext uri="{0D108BD9-81ED-4DB2-BD59-A6C34878D82A}">
                    <a16:rowId xmlns:a16="http://schemas.microsoft.com/office/drawing/2014/main" val="233124812"/>
                  </a:ext>
                </a:extLst>
              </a:tr>
              <a:tr h="283616">
                <a:tc>
                  <a:txBody>
                    <a:bodyPr/>
                    <a:lstStyle/>
                    <a:p>
                      <a:r>
                        <a:rPr lang="en-US" sz="1600" b="1" dirty="0"/>
                        <a:t>Recommendation 1.2</a:t>
                      </a:r>
                      <a:r>
                        <a:rPr lang="en-US" sz="1600" dirty="0"/>
                        <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The VIS should be created within the DOT, based on the DOT’s authority, and maintained separately from other departments and divisions within PHMSA, including PHMSA’s inspection and enforcement departments. (vote)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Comments:</a:t>
                      </a:r>
                      <a:r>
                        <a:rPr lang="en-US" sz="1600" dirty="0"/>
                        <a:t>  Make clear in the text</a:t>
                      </a:r>
                      <a:r>
                        <a:rPr lang="en-US" sz="1600" baseline="0" dirty="0"/>
                        <a:t> t</a:t>
                      </a:r>
                      <a:r>
                        <a:rPr lang="en-US" sz="1600" dirty="0"/>
                        <a:t>hat</a:t>
                      </a:r>
                      <a:r>
                        <a:rPr lang="en-US" sz="1600" baseline="0" dirty="0"/>
                        <a:t> </a:t>
                      </a:r>
                      <a:r>
                        <a:rPr lang="en-US" sz="1600" dirty="0"/>
                        <a:t>if the VIS recommendations are not accepted </a:t>
                      </a:r>
                      <a:r>
                        <a:rPr lang="en-US" sz="1600" baseline="0" dirty="0"/>
                        <a:t>another structure will be supported by industry and others in the spirit of pipeline safety.  </a:t>
                      </a:r>
                      <a:endParaRPr lang="en-US" sz="1600" dirty="0"/>
                    </a:p>
                  </a:txBody>
                  <a:tcPr anchor="ctr"/>
                </a:tc>
                <a:extLst>
                  <a:ext uri="{0D108BD9-81ED-4DB2-BD59-A6C34878D82A}">
                    <a16:rowId xmlns:a16="http://schemas.microsoft.com/office/drawing/2014/main" val="3522448031"/>
                  </a:ext>
                </a:extLst>
              </a:tr>
              <a:tr h="283616">
                <a:tc>
                  <a:txBody>
                    <a:bodyPr/>
                    <a:lstStyle/>
                    <a:p>
                      <a:r>
                        <a:rPr lang="en-US" sz="1600" b="1" dirty="0"/>
                        <a:t>Recommendation 1.3</a:t>
                      </a:r>
                    </a:p>
                    <a:p>
                      <a:r>
                        <a:rPr lang="en-US" sz="1600" b="1" dirty="0"/>
                        <a:t>Data</a:t>
                      </a:r>
                      <a:r>
                        <a:rPr lang="en-US" sz="1600" b="1" baseline="0" dirty="0"/>
                        <a:t> overlap</a:t>
                      </a:r>
                      <a:endParaRPr lang="en-US" sz="1600" dirty="0"/>
                    </a:p>
                  </a:txBody>
                  <a:tcPr anchor="ctr"/>
                </a:tc>
                <a:tc>
                  <a:txBody>
                    <a:bodyPr/>
                    <a:lstStyle/>
                    <a:p>
                      <a:r>
                        <a:rPr lang="en-US" sz="1600" dirty="0"/>
                        <a:t>The VIS should be comprised of four parts: (1) Federal leadership, (2) an executive board run by a government co-chair and an industry co-chair who will facilitate day-to-day organizational functions, (3) issue analysis teams that will support and deliver products to the VIS Executive Board and provide input and recommendations in response to voluntarily submitted data, and (4) a third-party data provider that will collect and manage voluntarily submitted data and maintain confidentiality protocols. (vote)</a:t>
                      </a:r>
                    </a:p>
                    <a:p>
                      <a:endParaRPr lang="en-US" sz="1600" dirty="0"/>
                    </a:p>
                    <a:p>
                      <a:r>
                        <a:rPr lang="en-US" sz="1600" b="1" dirty="0"/>
                        <a:t>Comments:</a:t>
                      </a:r>
                      <a:r>
                        <a:rPr lang="en-US" sz="1600" dirty="0"/>
                        <a:t>  Text of the report should provide a definition of confidentiality</a:t>
                      </a:r>
                      <a:r>
                        <a:rPr lang="en-US" sz="1600" baseline="0" dirty="0"/>
                        <a:t> protocols.</a:t>
                      </a:r>
                      <a:endParaRPr lang="en-US" sz="1600" dirty="0"/>
                    </a:p>
                  </a:txBody>
                  <a:tcPr anchor="ctr"/>
                </a:tc>
                <a:extLst>
                  <a:ext uri="{0D108BD9-81ED-4DB2-BD59-A6C34878D82A}">
                    <a16:rowId xmlns:a16="http://schemas.microsoft.com/office/drawing/2014/main" val="2624155519"/>
                  </a:ext>
                </a:extLst>
              </a:tr>
              <a:tr h="684299">
                <a:tc>
                  <a:txBody>
                    <a:bodyPr/>
                    <a:lstStyle/>
                    <a:p>
                      <a:r>
                        <a:rPr lang="en-US" sz="1600" b="1" dirty="0"/>
                        <a:t>Recommendation 1.4</a:t>
                      </a:r>
                      <a:endParaRPr lang="en-US" sz="1600" dirty="0"/>
                    </a:p>
                  </a:txBody>
                  <a:tcPr anchor="ctr"/>
                </a:tc>
                <a:tc>
                  <a:txBody>
                    <a:bodyPr/>
                    <a:lstStyle/>
                    <a:p>
                      <a:r>
                        <a:rPr lang="en-US" sz="1600" dirty="0"/>
                        <a:t>There may be one or multiple information-sharing systems that share data with the national VIS system. This recommendation is intended to encourage the implementation of other information-sharing systems. (vote)</a:t>
                      </a:r>
                    </a:p>
                    <a:p>
                      <a:endParaRPr lang="en-US" sz="1600" dirty="0"/>
                    </a:p>
                    <a:p>
                      <a:r>
                        <a:rPr lang="en-US" sz="1600" dirty="0"/>
                        <a:t>No changes</a:t>
                      </a:r>
                    </a:p>
                  </a:txBody>
                  <a:tcPr anchor="ctr"/>
                </a:tc>
                <a:extLst>
                  <a:ext uri="{0D108BD9-81ED-4DB2-BD59-A6C34878D82A}">
                    <a16:rowId xmlns:a16="http://schemas.microsoft.com/office/drawing/2014/main" val="3243946350"/>
                  </a:ext>
                </a:extLst>
              </a:tr>
              <a:tr h="468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Recommendation 1.5</a:t>
                      </a:r>
                      <a:endParaRPr lang="en-US" sz="1600" dirty="0"/>
                    </a:p>
                  </a:txBody>
                  <a:tcPr anchor="ctr"/>
                </a:tc>
                <a:tc>
                  <a:txBody>
                    <a:bodyPr/>
                    <a:lstStyle/>
                    <a:p>
                      <a:pPr marL="0" indent="0">
                        <a:buFont typeface="Arial" panose="020B0604020202020204" pitchFamily="34" charset="0"/>
                        <a:buNone/>
                      </a:pPr>
                      <a:r>
                        <a:rPr lang="en-US" sz="1600" dirty="0"/>
                        <a:t>Participation in a VIS must not be required or mandated. (vote)</a:t>
                      </a:r>
                    </a:p>
                    <a:p>
                      <a:pPr marL="0" indent="0">
                        <a:buFont typeface="Arial" panose="020B0604020202020204" pitchFamily="34" charset="0"/>
                        <a:buNone/>
                      </a:pPr>
                      <a:endParaRPr lang="en-US" sz="1600" dirty="0"/>
                    </a:p>
                    <a:p>
                      <a:pPr marL="0" indent="0">
                        <a:buFont typeface="Arial" panose="020B0604020202020204" pitchFamily="34" charset="0"/>
                        <a:buNone/>
                      </a:pPr>
                      <a:r>
                        <a:rPr lang="en-US" sz="1600" dirty="0"/>
                        <a:t>No changes</a:t>
                      </a:r>
                    </a:p>
                  </a:txBody>
                  <a:tcPr anchor="ctr"/>
                </a:tc>
                <a:extLst>
                  <a:ext uri="{0D108BD9-81ED-4DB2-BD59-A6C34878D82A}">
                    <a16:rowId xmlns:a16="http://schemas.microsoft.com/office/drawing/2014/main" val="1228122954"/>
                  </a:ext>
                </a:extLst>
              </a:tr>
            </a:tbl>
          </a:graphicData>
        </a:graphic>
      </p:graphicFrame>
    </p:spTree>
    <p:extLst>
      <p:ext uri="{BB962C8B-B14F-4D97-AF65-F5344CB8AC3E}">
        <p14:creationId xmlns:p14="http://schemas.microsoft.com/office/powerpoint/2010/main" val="386038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2 – Federal VIS Leadership</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895063251"/>
              </p:ext>
            </p:extLst>
          </p:nvPr>
        </p:nvGraphicFramePr>
        <p:xfrm>
          <a:off x="281032" y="2901383"/>
          <a:ext cx="8581937" cy="1554480"/>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2.1</a:t>
                      </a:r>
                      <a:r>
                        <a:rPr lang="en-US" sz="1600" dirty="0"/>
                        <a:t> </a:t>
                      </a:r>
                    </a:p>
                  </a:txBody>
                  <a:tcPr anchor="ctr"/>
                </a:tc>
                <a:tc>
                  <a:txBody>
                    <a:bodyPr/>
                    <a:lstStyle/>
                    <a:p>
                      <a:r>
                        <a:rPr lang="en-US" sz="1600" dirty="0"/>
                        <a:t>The Secretary should authorize a VIS program office within PHMSA that will be responsible for day-to-day leadership over the VIS, including budget administration, strategic and tactical decision making, and legislative and regulatory direction. (vote)</a:t>
                      </a:r>
                    </a:p>
                    <a:p>
                      <a:endParaRPr lang="en-US" sz="1600" dirty="0"/>
                    </a:p>
                    <a:p>
                      <a:r>
                        <a:rPr lang="en-US" sz="1600" dirty="0"/>
                        <a:t>No changes</a:t>
                      </a:r>
                    </a:p>
                  </a:txBody>
                  <a:tcPr anchor="ctr"/>
                </a:tc>
                <a:extLst>
                  <a:ext uri="{0D108BD9-81ED-4DB2-BD59-A6C34878D82A}">
                    <a16:rowId xmlns:a16="http://schemas.microsoft.com/office/drawing/2014/main" val="233124812"/>
                  </a:ext>
                </a:extLst>
              </a:tr>
            </a:tbl>
          </a:graphicData>
        </a:graphic>
      </p:graphicFrame>
    </p:spTree>
    <p:extLst>
      <p:ext uri="{BB962C8B-B14F-4D97-AF65-F5344CB8AC3E}">
        <p14:creationId xmlns:p14="http://schemas.microsoft.com/office/powerpoint/2010/main" val="173521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3 – The VIS Executive Board </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4185567652"/>
              </p:ext>
            </p:extLst>
          </p:nvPr>
        </p:nvGraphicFramePr>
        <p:xfrm>
          <a:off x="281032" y="1478024"/>
          <a:ext cx="8581937" cy="7193280"/>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3.1</a:t>
                      </a:r>
                      <a:r>
                        <a:rPr lang="en-US" sz="1600" dirty="0"/>
                        <a:t> </a:t>
                      </a:r>
                    </a:p>
                  </a:txBody>
                  <a:tcPr anchor="ctr"/>
                </a:tc>
                <a:tc>
                  <a:txBody>
                    <a:bodyPr/>
                    <a:lstStyle/>
                    <a:p>
                      <a:r>
                        <a:rPr lang="en-US" sz="1600" dirty="0"/>
                        <a:t>The VIS Executive Board should be jointly co-chaired by an industry representative and a PHMSA government representative. The VIS Executive Board would have specific responsibilities for data governance, including data quality standards and oversight of VIS activities and products. (vote)</a:t>
                      </a:r>
                    </a:p>
                    <a:p>
                      <a:endParaRPr lang="en-US" sz="1600" dirty="0"/>
                    </a:p>
                    <a:p>
                      <a:r>
                        <a:rPr lang="en-US" sz="1600" dirty="0"/>
                        <a:t>No changes</a:t>
                      </a:r>
                    </a:p>
                  </a:txBody>
                  <a:tcPr anchor="ctr"/>
                </a:tc>
                <a:extLst>
                  <a:ext uri="{0D108BD9-81ED-4DB2-BD59-A6C34878D82A}">
                    <a16:rowId xmlns:a16="http://schemas.microsoft.com/office/drawing/2014/main" val="233124812"/>
                  </a:ext>
                </a:extLst>
              </a:tr>
              <a:tr h="283616">
                <a:tc>
                  <a:txBody>
                    <a:bodyPr/>
                    <a:lstStyle/>
                    <a:p>
                      <a:r>
                        <a:rPr lang="en-US" sz="1600" b="1" dirty="0"/>
                        <a:t>Recommendation 3.2</a:t>
                      </a:r>
                      <a:r>
                        <a:rPr lang="en-US" sz="1600" dirty="0"/>
                        <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dirty="0"/>
                        <a:t>VIS Executive Board membership should include representatives from key stakeholders, including industry, PHMSA, </a:t>
                      </a:r>
                      <a:r>
                        <a:rPr lang="en-US" sz="1600" b="1" dirty="0"/>
                        <a:t>public</a:t>
                      </a:r>
                      <a:r>
                        <a:rPr lang="en-US" sz="1600" dirty="0"/>
                        <a:t> safety advocacy groups, labor, and research and development organizations, as well as a State safety agent appointed by the National Association of Pipeline Safety Representatives (NAPSR). A majority of the VIS Executive Board should be made up of pipeline industry representatives, as this would help motivate voluntary participation and provide a level of security for industry participants. (vote)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600"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Comment:</a:t>
                      </a:r>
                      <a:r>
                        <a:rPr lang="en-US" sz="1600" dirty="0"/>
                        <a:t>  Clarify that public</a:t>
                      </a:r>
                      <a:r>
                        <a:rPr lang="en-US" sz="1600" baseline="0" dirty="0"/>
                        <a:t> safety advocacy groups was intended.  </a:t>
                      </a:r>
                      <a:endParaRPr lang="en-US" sz="1600" dirty="0"/>
                    </a:p>
                  </a:txBody>
                  <a:tcPr anchor="ctr"/>
                </a:tc>
                <a:extLst>
                  <a:ext uri="{0D108BD9-81ED-4DB2-BD59-A6C34878D82A}">
                    <a16:rowId xmlns:a16="http://schemas.microsoft.com/office/drawing/2014/main" val="3522448031"/>
                  </a:ext>
                </a:extLst>
              </a:tr>
              <a:tr h="283616">
                <a:tc>
                  <a:txBody>
                    <a:bodyPr/>
                    <a:lstStyle/>
                    <a:p>
                      <a:r>
                        <a:rPr lang="en-US" sz="1600" b="1" dirty="0"/>
                        <a:t>Recommendation 3.3</a:t>
                      </a:r>
                      <a:endParaRPr lang="en-US" sz="1600" dirty="0"/>
                    </a:p>
                  </a:txBody>
                  <a:tcPr anchor="ctr"/>
                </a:tc>
                <a:tc>
                  <a:txBody>
                    <a:bodyPr/>
                    <a:lstStyle/>
                    <a:p>
                      <a:r>
                        <a:rPr lang="en-US" sz="1600" dirty="0"/>
                        <a:t>The VIS Executive Board should meet at regular intervals and may be convened to discuss data trends or emergent issues on an ad hoc or emergency basis. (vote)</a:t>
                      </a:r>
                    </a:p>
                    <a:p>
                      <a:endParaRPr lang="en-US" sz="1600" dirty="0"/>
                    </a:p>
                    <a:p>
                      <a:r>
                        <a:rPr lang="en-US" sz="1600" dirty="0"/>
                        <a:t>No changes</a:t>
                      </a:r>
                    </a:p>
                  </a:txBody>
                  <a:tcPr anchor="ctr"/>
                </a:tc>
                <a:extLst>
                  <a:ext uri="{0D108BD9-81ED-4DB2-BD59-A6C34878D82A}">
                    <a16:rowId xmlns:a16="http://schemas.microsoft.com/office/drawing/2014/main" val="2624155519"/>
                  </a:ext>
                </a:extLst>
              </a:tr>
              <a:tr h="684299">
                <a:tc>
                  <a:txBody>
                    <a:bodyPr/>
                    <a:lstStyle/>
                    <a:p>
                      <a:r>
                        <a:rPr lang="en-US" sz="1600" b="1" dirty="0"/>
                        <a:t>Recommendation 3.4</a:t>
                      </a:r>
                      <a:endParaRPr lang="en-US" sz="1600" dirty="0"/>
                    </a:p>
                  </a:txBody>
                  <a:tcPr anchor="ctr"/>
                </a:tc>
                <a:tc>
                  <a:txBody>
                    <a:bodyPr/>
                    <a:lstStyle/>
                    <a:p>
                      <a:r>
                        <a:rPr lang="en-US" sz="1600" dirty="0"/>
                        <a:t>The VIS Executive Board is responsible for the development of governing documents based on a collaborative model for self-governance rules. Examples of useful governing documents include the mission/charter, the stakeholder organization participant agreement, confidentiality policies, and the issue-resolution process. (vote)</a:t>
                      </a:r>
                    </a:p>
                    <a:p>
                      <a:endParaRPr lang="en-US" sz="1600" dirty="0"/>
                    </a:p>
                    <a:p>
                      <a:r>
                        <a:rPr lang="en-US" sz="1600" dirty="0"/>
                        <a:t>Comment:  Define issue resolution process in</a:t>
                      </a:r>
                      <a:r>
                        <a:rPr lang="en-US" sz="1600" baseline="0" dirty="0"/>
                        <a:t> the text</a:t>
                      </a:r>
                      <a:endParaRPr lang="en-US" sz="1600" dirty="0"/>
                    </a:p>
                  </a:txBody>
                  <a:tcPr anchor="ctr"/>
                </a:tc>
                <a:extLst>
                  <a:ext uri="{0D108BD9-81ED-4DB2-BD59-A6C34878D82A}">
                    <a16:rowId xmlns:a16="http://schemas.microsoft.com/office/drawing/2014/main" val="3243946350"/>
                  </a:ext>
                </a:extLst>
              </a:tr>
            </a:tbl>
          </a:graphicData>
        </a:graphic>
      </p:graphicFrame>
    </p:spTree>
    <p:extLst>
      <p:ext uri="{BB962C8B-B14F-4D97-AF65-F5344CB8AC3E}">
        <p14:creationId xmlns:p14="http://schemas.microsoft.com/office/powerpoint/2010/main" val="179794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43281"/>
            <a:ext cx="9144000" cy="1059308"/>
          </a:xfrm>
        </p:spPr>
        <p:txBody>
          <a:bodyPr>
            <a:noAutofit/>
          </a:bodyPr>
          <a:lstStyle/>
          <a:p>
            <a:pPr algn="ctr"/>
            <a:r>
              <a:rPr lang="en-US" sz="3200" b="1" dirty="0">
                <a:latin typeface="Cambria" panose="02040503050406030204" pitchFamily="18" charset="0"/>
              </a:rPr>
              <a:t>Recommendations for the VIS WG Committee</a:t>
            </a:r>
            <a:br>
              <a:rPr lang="en-US" sz="2600" b="1" dirty="0">
                <a:latin typeface="Cambria" panose="02040503050406030204" pitchFamily="18" charset="0"/>
              </a:rPr>
            </a:br>
            <a:br>
              <a:rPr lang="en-US" sz="1100" b="1" dirty="0">
                <a:latin typeface="Cambria" panose="02040503050406030204" pitchFamily="18" charset="0"/>
              </a:rPr>
            </a:br>
            <a:r>
              <a:rPr lang="en-US" sz="2200" b="1" i="1" dirty="0">
                <a:latin typeface="Cambria" panose="02040503050406030204" pitchFamily="18" charset="0"/>
              </a:rPr>
              <a:t>Chapter 4 – Issue Analysis Teams </a:t>
            </a:r>
          </a:p>
        </p:txBody>
      </p:sp>
      <p:graphicFrame>
        <p:nvGraphicFramePr>
          <p:cNvPr id="7" name="Content Placeholder 6">
            <a:extLst>
              <a:ext uri="{FF2B5EF4-FFF2-40B4-BE49-F238E27FC236}">
                <a16:creationId xmlns:a16="http://schemas.microsoft.com/office/drawing/2014/main" id="{BCDD550E-7054-4DBB-AC40-293D467E93BB}"/>
              </a:ext>
            </a:extLst>
          </p:cNvPr>
          <p:cNvGraphicFramePr>
            <a:graphicFrameLocks noGrp="1"/>
          </p:cNvGraphicFramePr>
          <p:nvPr>
            <p:ph idx="1"/>
            <p:extLst>
              <p:ext uri="{D42A27DB-BD31-4B8C-83A1-F6EECF244321}">
                <p14:modId xmlns:p14="http://schemas.microsoft.com/office/powerpoint/2010/main" val="2436144566"/>
              </p:ext>
            </p:extLst>
          </p:nvPr>
        </p:nvGraphicFramePr>
        <p:xfrm>
          <a:off x="281032" y="1362974"/>
          <a:ext cx="8581937" cy="9501996"/>
        </p:xfrm>
        <a:graphic>
          <a:graphicData uri="http://schemas.openxmlformats.org/drawingml/2006/table">
            <a:tbl>
              <a:tblPr bandRow="1">
                <a:tableStyleId>{5C22544A-7EE6-4342-B048-85BDC9FD1C3A}</a:tableStyleId>
              </a:tblPr>
              <a:tblGrid>
                <a:gridCol w="1987715">
                  <a:extLst>
                    <a:ext uri="{9D8B030D-6E8A-4147-A177-3AD203B41FA5}">
                      <a16:colId xmlns:a16="http://schemas.microsoft.com/office/drawing/2014/main" val="1449904433"/>
                    </a:ext>
                  </a:extLst>
                </a:gridCol>
                <a:gridCol w="6594222">
                  <a:extLst>
                    <a:ext uri="{9D8B030D-6E8A-4147-A177-3AD203B41FA5}">
                      <a16:colId xmlns:a16="http://schemas.microsoft.com/office/drawing/2014/main" val="2625091193"/>
                    </a:ext>
                  </a:extLst>
                </a:gridCol>
              </a:tblGrid>
              <a:tr h="472694">
                <a:tc>
                  <a:txBody>
                    <a:bodyPr/>
                    <a:lstStyle/>
                    <a:p>
                      <a:r>
                        <a:rPr lang="en-US" sz="1600" b="1" dirty="0"/>
                        <a:t>Recommendation 4.1</a:t>
                      </a:r>
                      <a:r>
                        <a:rPr lang="en-US" sz="1600" dirty="0"/>
                        <a:t> </a:t>
                      </a:r>
                    </a:p>
                  </a:txBody>
                  <a:tcPr anchor="ctr"/>
                </a:tc>
                <a:tc>
                  <a:txBody>
                    <a:bodyPr/>
                    <a:lstStyle/>
                    <a:p>
                      <a:r>
                        <a:rPr lang="en-US" sz="1500" dirty="0"/>
                        <a:t>The issue analysis teams should be made up of the third-party data provider, the NAPSR-appointed State agent (or designated representative), and technical experts from industry and PHMSA. (vote)</a:t>
                      </a:r>
                    </a:p>
                    <a:p>
                      <a:endParaRPr lang="en-US" sz="1500" dirty="0"/>
                    </a:p>
                    <a:p>
                      <a:r>
                        <a:rPr lang="en-US" sz="1500" dirty="0"/>
                        <a:t>No changes </a:t>
                      </a:r>
                    </a:p>
                  </a:txBody>
                  <a:tcPr anchor="ctr"/>
                </a:tc>
                <a:extLst>
                  <a:ext uri="{0D108BD9-81ED-4DB2-BD59-A6C34878D82A}">
                    <a16:rowId xmlns:a16="http://schemas.microsoft.com/office/drawing/2014/main" val="233124812"/>
                  </a:ext>
                </a:extLst>
              </a:tr>
              <a:tr h="283616">
                <a:tc>
                  <a:txBody>
                    <a:bodyPr/>
                    <a:lstStyle/>
                    <a:p>
                      <a:r>
                        <a:rPr lang="en-US" sz="1600" b="1" dirty="0"/>
                        <a:t>Recommendation 4.2</a:t>
                      </a:r>
                      <a:r>
                        <a:rPr lang="en-US" sz="1600" dirty="0"/>
                        <a:t> </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500" dirty="0"/>
                        <a:t>The issue analysis teams should analyze data and make specific </a:t>
                      </a:r>
                      <a:r>
                        <a:rPr lang="en-US" sz="1500" b="1" dirty="0"/>
                        <a:t>recommendations</a:t>
                      </a:r>
                      <a:r>
                        <a:rPr lang="en-US" sz="1500" b="1" baseline="0" dirty="0"/>
                        <a:t> and lessons learned</a:t>
                      </a:r>
                      <a:r>
                        <a:rPr lang="en-US" sz="1500" b="1" dirty="0"/>
                        <a:t> </a:t>
                      </a:r>
                      <a:r>
                        <a:rPr lang="en-US" sz="1500" dirty="0"/>
                        <a:t>to the VIS Executive Board regarding non-regulatory actions to address data trends and identified risks. (vote)</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500" dirty="0"/>
                    </a:p>
                    <a:p>
                      <a:pPr marL="0" marR="0" lvl="0" indent="0" algn="l" defTabSz="685800" rtl="0" eaLnBrk="1" fontAlgn="auto" latinLnBrk="0" hangingPunct="1">
                        <a:lnSpc>
                          <a:spcPct val="100000"/>
                        </a:lnSpc>
                        <a:spcBef>
                          <a:spcPts val="0"/>
                        </a:spcBef>
                        <a:spcAft>
                          <a:spcPts val="0"/>
                        </a:spcAft>
                        <a:buClrTx/>
                        <a:buSzTx/>
                        <a:buFontTx/>
                        <a:buNone/>
                        <a:tabLst/>
                        <a:defRPr/>
                      </a:pPr>
                      <a:r>
                        <a:rPr lang="en-US" sz="1500" dirty="0"/>
                        <a:t>No changes</a:t>
                      </a:r>
                    </a:p>
                  </a:txBody>
                  <a:tcPr anchor="ctr"/>
                </a:tc>
                <a:extLst>
                  <a:ext uri="{0D108BD9-81ED-4DB2-BD59-A6C34878D82A}">
                    <a16:rowId xmlns:a16="http://schemas.microsoft.com/office/drawing/2014/main" val="3522448031"/>
                  </a:ext>
                </a:extLst>
              </a:tr>
              <a:tr h="283616">
                <a:tc>
                  <a:txBody>
                    <a:bodyPr/>
                    <a:lstStyle/>
                    <a:p>
                      <a:r>
                        <a:rPr lang="en-US" sz="1600" b="1" dirty="0">
                          <a:solidFill>
                            <a:srgbClr val="FF0000"/>
                          </a:solidFill>
                        </a:rPr>
                        <a:t>Recommendation 4.3</a:t>
                      </a:r>
                    </a:p>
                    <a:p>
                      <a:r>
                        <a:rPr lang="en-US" sz="1600" b="1" dirty="0">
                          <a:solidFill>
                            <a:srgbClr val="FF0000"/>
                          </a:solidFill>
                        </a:rPr>
                        <a:t>Tabled</a:t>
                      </a:r>
                      <a:endParaRPr lang="en-US" sz="1600" dirty="0">
                        <a:solidFill>
                          <a:srgbClr val="FF0000"/>
                        </a:solidFill>
                      </a:endParaRPr>
                    </a:p>
                  </a:txBody>
                  <a:tcPr anchor="ctr"/>
                </a:tc>
                <a:tc>
                  <a:txBody>
                    <a:bodyPr/>
                    <a:lstStyle/>
                    <a:p>
                      <a:r>
                        <a:rPr lang="en-US" sz="1500" dirty="0">
                          <a:solidFill>
                            <a:srgbClr val="FF0000"/>
                          </a:solidFill>
                        </a:rPr>
                        <a:t>Data classification and analysis </a:t>
                      </a:r>
                      <a:r>
                        <a:rPr lang="en-US" sz="1500" b="1" dirty="0">
                          <a:solidFill>
                            <a:srgbClr val="FF0000"/>
                          </a:solidFill>
                        </a:rPr>
                        <a:t>performed by the Issue Analysis Team </a:t>
                      </a:r>
                      <a:r>
                        <a:rPr lang="en-US" sz="1500" dirty="0">
                          <a:solidFill>
                            <a:srgbClr val="FF0000"/>
                          </a:solidFill>
                        </a:rPr>
                        <a:t>will begin after data is collected and de-identified. At the same time, the appropriate issue analysis team will work with the third-party data provider to offer recommendations to the VIS Executive Board regarding the necessity of individual, specialized, or technical input from outside individuals. Such input might be necessary when dealing with specialized technical areas, such as in-line inspection and interpretation. (vote)</a:t>
                      </a:r>
                    </a:p>
                    <a:p>
                      <a:endParaRPr lang="en-US" sz="1500" dirty="0">
                        <a:solidFill>
                          <a:srgbClr val="FF0000"/>
                        </a:solidFill>
                      </a:endParaRPr>
                    </a:p>
                    <a:p>
                      <a:r>
                        <a:rPr lang="en-US" sz="1500" dirty="0">
                          <a:solidFill>
                            <a:srgbClr val="FF0000"/>
                          </a:solidFill>
                        </a:rPr>
                        <a:t>Tabled:  Revise to reflect more people have access to confidential information to reflect the need for context.</a:t>
                      </a:r>
                      <a:r>
                        <a:rPr lang="en-US" sz="1500" baseline="0" dirty="0">
                          <a:solidFill>
                            <a:srgbClr val="FF0000"/>
                          </a:solidFill>
                        </a:rPr>
                        <a:t> Or, if we desire to have more robust firewall, establish a documented workflow process that allows the flow of questions and information to the operator through the third party provider.  </a:t>
                      </a:r>
                    </a:p>
                    <a:p>
                      <a:endParaRPr lang="en-US" sz="1500" baseline="0" dirty="0">
                        <a:solidFill>
                          <a:srgbClr val="FF0000"/>
                        </a:solidFill>
                      </a:endParaRPr>
                    </a:p>
                    <a:p>
                      <a:r>
                        <a:rPr lang="en-US" sz="1500" baseline="0" dirty="0">
                          <a:solidFill>
                            <a:srgbClr val="FF0000"/>
                          </a:solidFill>
                        </a:rPr>
                        <a:t>Keep flexibility for the decision-makers once VIS is established.   </a:t>
                      </a:r>
                      <a:endParaRPr lang="en-US" sz="1500" dirty="0">
                        <a:solidFill>
                          <a:srgbClr val="FF0000"/>
                        </a:solidFill>
                      </a:endParaRPr>
                    </a:p>
                  </a:txBody>
                  <a:tcPr anchor="ctr"/>
                </a:tc>
                <a:extLst>
                  <a:ext uri="{0D108BD9-81ED-4DB2-BD59-A6C34878D82A}">
                    <a16:rowId xmlns:a16="http://schemas.microsoft.com/office/drawing/2014/main" val="2624155519"/>
                  </a:ext>
                </a:extLst>
              </a:tr>
              <a:tr h="586596">
                <a:tc>
                  <a:txBody>
                    <a:bodyPr/>
                    <a:lstStyle/>
                    <a:p>
                      <a:r>
                        <a:rPr lang="en-US" sz="1600" b="1" dirty="0"/>
                        <a:t>Recommendation 4.4</a:t>
                      </a:r>
                      <a:endParaRPr lang="en-US" sz="1600" dirty="0"/>
                    </a:p>
                  </a:txBody>
                  <a:tcPr anchor="ctr"/>
                </a:tc>
                <a:tc>
                  <a:txBody>
                    <a:bodyPr/>
                    <a:lstStyle/>
                    <a:p>
                      <a:r>
                        <a:rPr lang="en-US" sz="1500" b="1" dirty="0"/>
                        <a:t>Issue analysis teams shall</a:t>
                      </a:r>
                      <a:r>
                        <a:rPr lang="en-US" sz="1500" b="1" baseline="0" dirty="0"/>
                        <a:t> consider the </a:t>
                      </a:r>
                      <a:r>
                        <a:rPr lang="en-US" sz="1500" b="1" dirty="0"/>
                        <a:t>use of other</a:t>
                      </a:r>
                      <a:r>
                        <a:rPr lang="en-US" sz="1500" b="1" baseline="0" dirty="0"/>
                        <a:t> </a:t>
                      </a:r>
                      <a:r>
                        <a:rPr lang="en-US" sz="1500" b="1" dirty="0"/>
                        <a:t>data outside of the VIS in their analyses and reports on lessons learned. </a:t>
                      </a:r>
                      <a:r>
                        <a:rPr lang="en-US" sz="1500" dirty="0"/>
                        <a:t>(vote)</a:t>
                      </a:r>
                    </a:p>
                  </a:txBody>
                  <a:tcPr anchor="ctr"/>
                </a:tc>
                <a:extLst>
                  <a:ext uri="{0D108BD9-81ED-4DB2-BD59-A6C34878D82A}">
                    <a16:rowId xmlns:a16="http://schemas.microsoft.com/office/drawing/2014/main" val="3243946350"/>
                  </a:ext>
                </a:extLst>
              </a:tr>
              <a:tr h="468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t>Recommendation 4.5</a:t>
                      </a:r>
                      <a:endParaRPr lang="en-US" sz="1600" dirty="0"/>
                    </a:p>
                  </a:txBody>
                  <a:tcPr anchor="ctr"/>
                </a:tc>
                <a:tc>
                  <a:txBody>
                    <a:bodyPr/>
                    <a:lstStyle/>
                    <a:p>
                      <a:pPr marL="0" indent="0">
                        <a:buFont typeface="Arial" panose="020B0604020202020204" pitchFamily="34" charset="0"/>
                        <a:buNone/>
                      </a:pPr>
                      <a:r>
                        <a:rPr lang="en-US" sz="1500" dirty="0"/>
                        <a:t>Issue analysis teams, in coordination with the third-party data provider, should make recommendations to the VIS Executive Board on products for distribution. The VIS Executive Board should decide what information products are distributed to facilitate pipeline safety improvements. (vote)</a:t>
                      </a:r>
                    </a:p>
                    <a:p>
                      <a:pPr marL="0" indent="0">
                        <a:buFont typeface="Arial" panose="020B0604020202020204" pitchFamily="34" charset="0"/>
                        <a:buNone/>
                      </a:pPr>
                      <a:endParaRPr lang="en-US" sz="1500" dirty="0"/>
                    </a:p>
                    <a:p>
                      <a:pPr marL="0" indent="0">
                        <a:buFont typeface="Arial" panose="020B0604020202020204" pitchFamily="34" charset="0"/>
                        <a:buNone/>
                      </a:pPr>
                      <a:r>
                        <a:rPr lang="en-US" sz="1500" dirty="0"/>
                        <a:t>No comment </a:t>
                      </a:r>
                    </a:p>
                  </a:txBody>
                  <a:tcPr anchor="ctr"/>
                </a:tc>
                <a:extLst>
                  <a:ext uri="{0D108BD9-81ED-4DB2-BD59-A6C34878D82A}">
                    <a16:rowId xmlns:a16="http://schemas.microsoft.com/office/drawing/2014/main" val="1228122954"/>
                  </a:ext>
                </a:extLst>
              </a:tr>
              <a:tr h="468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rgbClr val="FF0000"/>
                          </a:solidFill>
                        </a:rPr>
                        <a:t>Recommendation 4.6</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600" b="1" dirty="0">
                          <a:solidFill>
                            <a:srgbClr val="FF0000"/>
                          </a:solidFill>
                        </a:rPr>
                        <a:t>IT Architecture</a:t>
                      </a:r>
                      <a:r>
                        <a:rPr lang="en-US" sz="1600" b="1" baseline="0" dirty="0">
                          <a:solidFill>
                            <a:srgbClr val="FF0000"/>
                          </a:solidFill>
                        </a:rPr>
                        <a:t> Overlap - Tabled</a:t>
                      </a:r>
                      <a:endParaRPr lang="en-US" sz="1600" dirty="0">
                        <a:solidFill>
                          <a:srgbClr val="FF0000"/>
                        </a:solidFill>
                      </a:endParaRPr>
                    </a:p>
                  </a:txBody>
                  <a:tcPr anchor="ctr"/>
                </a:tc>
                <a:tc>
                  <a:txBody>
                    <a:bodyPr/>
                    <a:lstStyle/>
                    <a:p>
                      <a:pPr marL="0" indent="0">
                        <a:buFont typeface="Arial" panose="020B0604020202020204" pitchFamily="34" charset="0"/>
                        <a:buNone/>
                      </a:pPr>
                      <a:r>
                        <a:rPr lang="en-US" sz="1500" dirty="0">
                          <a:solidFill>
                            <a:srgbClr val="FF0000"/>
                          </a:solidFill>
                        </a:rPr>
                        <a:t>Issue analysis teams, working with the third-party data provider, should provide input to the VIS Executive Board on potential protocols, </a:t>
                      </a:r>
                      <a:r>
                        <a:rPr lang="en-US" sz="1500" b="1" dirty="0">
                          <a:solidFill>
                            <a:srgbClr val="FF0000"/>
                          </a:solidFill>
                        </a:rPr>
                        <a:t>including but not limited</a:t>
                      </a:r>
                      <a:r>
                        <a:rPr lang="en-US" sz="1500" b="1" baseline="0" dirty="0">
                          <a:solidFill>
                            <a:srgbClr val="FF0000"/>
                          </a:solidFill>
                        </a:rPr>
                        <a:t> to access to data to include the options for a tiered approach, </a:t>
                      </a:r>
                      <a:r>
                        <a:rPr lang="en-US" sz="1500" b="1" dirty="0">
                          <a:solidFill>
                            <a:srgbClr val="FF0000"/>
                          </a:solidFill>
                        </a:rPr>
                        <a:t>metrics,</a:t>
                      </a:r>
                      <a:r>
                        <a:rPr lang="en-US" sz="1500" dirty="0">
                          <a:solidFill>
                            <a:srgbClr val="FF0000"/>
                          </a:solidFill>
                        </a:rPr>
                        <a:t> reporting format, and reporting form templates. (vote)</a:t>
                      </a:r>
                    </a:p>
                    <a:p>
                      <a:pPr marL="0" indent="0">
                        <a:buFont typeface="Arial" panose="020B0604020202020204" pitchFamily="34" charset="0"/>
                        <a:buNone/>
                      </a:pPr>
                      <a:endParaRPr lang="en-US" sz="1500" dirty="0">
                        <a:solidFill>
                          <a:srgbClr val="FF0000"/>
                        </a:solidFill>
                      </a:endParaRPr>
                    </a:p>
                    <a:p>
                      <a:pPr marL="0" indent="0">
                        <a:buFont typeface="Arial" panose="020B0604020202020204" pitchFamily="34" charset="0"/>
                        <a:buNone/>
                      </a:pPr>
                      <a:r>
                        <a:rPr lang="en-US" sz="1500" dirty="0">
                          <a:solidFill>
                            <a:srgbClr val="FF0000"/>
                          </a:solidFill>
                        </a:rPr>
                        <a:t>Tabled:  For</a:t>
                      </a:r>
                      <a:r>
                        <a:rPr lang="en-US" sz="1500" baseline="0" dirty="0">
                          <a:solidFill>
                            <a:srgbClr val="FF0000"/>
                          </a:solidFill>
                        </a:rPr>
                        <a:t> further discussion to include </a:t>
                      </a:r>
                      <a:r>
                        <a:rPr lang="en-US" sz="1500" baseline="0" dirty="0" err="1">
                          <a:solidFill>
                            <a:srgbClr val="FF0000"/>
                          </a:solidFill>
                        </a:rPr>
                        <a:t>tiering</a:t>
                      </a:r>
                      <a:r>
                        <a:rPr lang="en-US" sz="1500" baseline="0" dirty="0">
                          <a:solidFill>
                            <a:srgbClr val="FF0000"/>
                          </a:solidFill>
                        </a:rPr>
                        <a:t> data.  </a:t>
                      </a:r>
                      <a:r>
                        <a:rPr lang="en-US" sz="1500" dirty="0">
                          <a:solidFill>
                            <a:srgbClr val="FF0000"/>
                          </a:solidFill>
                        </a:rPr>
                        <a:t>Consider</a:t>
                      </a:r>
                      <a:r>
                        <a:rPr lang="en-US" sz="1500" baseline="0" dirty="0">
                          <a:solidFill>
                            <a:srgbClr val="FF0000"/>
                          </a:solidFill>
                        </a:rPr>
                        <a:t> how edits to 4.3 impacts this recommendation.  </a:t>
                      </a:r>
                      <a:endParaRPr lang="en-US" sz="1500" dirty="0">
                        <a:solidFill>
                          <a:srgbClr val="FF0000"/>
                        </a:solidFill>
                      </a:endParaRPr>
                    </a:p>
                  </a:txBody>
                  <a:tcPr anchor="ctr"/>
                </a:tc>
                <a:extLst>
                  <a:ext uri="{0D108BD9-81ED-4DB2-BD59-A6C34878D82A}">
                    <a16:rowId xmlns:a16="http://schemas.microsoft.com/office/drawing/2014/main" val="780290665"/>
                  </a:ext>
                </a:extLst>
              </a:tr>
            </a:tbl>
          </a:graphicData>
        </a:graphic>
      </p:graphicFrame>
    </p:spTree>
    <p:extLst>
      <p:ext uri="{BB962C8B-B14F-4D97-AF65-F5344CB8AC3E}">
        <p14:creationId xmlns:p14="http://schemas.microsoft.com/office/powerpoint/2010/main" val="3597271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1589</TotalTime>
  <Words>1869</Words>
  <Application>Microsoft Office PowerPoint</Application>
  <PresentationFormat>On-screen Show (4:3)</PresentationFormat>
  <Paragraphs>156</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Batang</vt:lpstr>
      <vt:lpstr>Arial</vt:lpstr>
      <vt:lpstr>Calibri</vt:lpstr>
      <vt:lpstr>Calibri Light</vt:lpstr>
      <vt:lpstr>Cambria</vt:lpstr>
      <vt:lpstr>Courier New</vt:lpstr>
      <vt:lpstr>Office Theme</vt:lpstr>
      <vt:lpstr>Voluntary Information-sharing System (VIS) Federal Advisory Committee Mission and Objectives Report Out Presentation August 23, 2018 </vt:lpstr>
      <vt:lpstr>Subcommittee Mission and Objectives (and Governance) Members</vt:lpstr>
      <vt:lpstr>Subcommittee Mission and Objectives Task Statement</vt:lpstr>
      <vt:lpstr>Subcommittee Mission and Objectives  Recent Activities/Actions</vt:lpstr>
      <vt:lpstr>PowerPoint Presentation</vt:lpstr>
      <vt:lpstr>Recommendations for the VIS WG Committee  Chapter 1 – Basic Structure </vt:lpstr>
      <vt:lpstr>Recommendations for the VIS WG Committee  Chapter 2 – Federal VIS Leadership</vt:lpstr>
      <vt:lpstr>Recommendations for the VIS WG Committee  Chapter 3 – The VIS Executive Board </vt:lpstr>
      <vt:lpstr>Recommendations for the VIS WG Committee  Chapter 4 – Issue Analysis Teams </vt:lpstr>
      <vt:lpstr>Recommendations for the VIS WG Committee  Chapter 5 – Third-party Data Provider </vt:lpstr>
      <vt:lpstr>Recommendations for the VIS WG Committee  Chapter 6 – Data Confidentiality – Tabled</vt:lpstr>
      <vt:lpstr>Questions/Comments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Advisory Committee Name Subcommittee Name</dc:title>
  <dc:creator>Dr. Christie Murray</dc:creator>
  <cp:lastModifiedBy>White, Nancy (PHMSA)</cp:lastModifiedBy>
  <cp:revision>141</cp:revision>
  <dcterms:created xsi:type="dcterms:W3CDTF">2017-12-13T13:26:32Z</dcterms:created>
  <dcterms:modified xsi:type="dcterms:W3CDTF">2018-08-23T17:22:23Z</dcterms:modified>
</cp:coreProperties>
</file>