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7" r:id="rId3"/>
  </p:sldMasterIdLst>
  <p:notesMasterIdLst>
    <p:notesMasterId r:id="rId58"/>
  </p:notesMasterIdLst>
  <p:sldIdLst>
    <p:sldId id="464" r:id="rId4"/>
    <p:sldId id="258" r:id="rId5"/>
    <p:sldId id="287" r:id="rId6"/>
    <p:sldId id="262" r:id="rId7"/>
    <p:sldId id="260" r:id="rId8"/>
    <p:sldId id="268" r:id="rId9"/>
    <p:sldId id="265" r:id="rId10"/>
    <p:sldId id="266" r:id="rId11"/>
    <p:sldId id="299" r:id="rId12"/>
    <p:sldId id="301" r:id="rId13"/>
    <p:sldId id="300" r:id="rId14"/>
    <p:sldId id="270" r:id="rId15"/>
    <p:sldId id="273" r:id="rId16"/>
    <p:sldId id="272" r:id="rId17"/>
    <p:sldId id="302" r:id="rId18"/>
    <p:sldId id="274" r:id="rId19"/>
    <p:sldId id="434" r:id="rId20"/>
    <p:sldId id="410" r:id="rId21"/>
    <p:sldId id="409" r:id="rId22"/>
    <p:sldId id="436" r:id="rId23"/>
    <p:sldId id="412" r:id="rId24"/>
    <p:sldId id="408" r:id="rId25"/>
    <p:sldId id="435" r:id="rId26"/>
    <p:sldId id="407" r:id="rId27"/>
    <p:sldId id="437" r:id="rId28"/>
    <p:sldId id="277" r:id="rId29"/>
    <p:sldId id="292" r:id="rId30"/>
    <p:sldId id="293" r:id="rId31"/>
    <p:sldId id="291" r:id="rId32"/>
    <p:sldId id="294" r:id="rId33"/>
    <p:sldId id="298" r:id="rId34"/>
    <p:sldId id="275" r:id="rId35"/>
    <p:sldId id="295" r:id="rId36"/>
    <p:sldId id="276" r:id="rId37"/>
    <p:sldId id="296" r:id="rId38"/>
    <p:sldId id="446" r:id="rId39"/>
    <p:sldId id="447" r:id="rId40"/>
    <p:sldId id="448" r:id="rId41"/>
    <p:sldId id="449" r:id="rId42"/>
    <p:sldId id="450" r:id="rId43"/>
    <p:sldId id="452" r:id="rId44"/>
    <p:sldId id="453" r:id="rId45"/>
    <p:sldId id="455" r:id="rId46"/>
    <p:sldId id="457" r:id="rId47"/>
    <p:sldId id="458" r:id="rId48"/>
    <p:sldId id="459" r:id="rId49"/>
    <p:sldId id="460" r:id="rId50"/>
    <p:sldId id="454" r:id="rId51"/>
    <p:sldId id="456" r:id="rId52"/>
    <p:sldId id="286" r:id="rId53"/>
    <p:sldId id="461" r:id="rId54"/>
    <p:sldId id="463" r:id="rId55"/>
    <p:sldId id="283" r:id="rId56"/>
    <p:sldId id="46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gg, Lauren (PHMSA)" initials="CL(" lastIdx="13" clrIdx="0">
    <p:extLst>
      <p:ext uri="{19B8F6BF-5375-455C-9EA6-DF929625EA0E}">
        <p15:presenceInfo xmlns:p15="http://schemas.microsoft.com/office/powerpoint/2012/main" userId="S::lauren.clegg@ad.dot.gov::aa6a627b-29bc-4be0-897e-b0a598635064" providerId="AD"/>
      </p:ext>
    </p:extLst>
  </p:cmAuthor>
  <p:cmAuthor id="2" name="Tahamtani, Massoud (PHMSA)" initials="TM(" lastIdx="8" clrIdx="1">
    <p:extLst>
      <p:ext uri="{19B8F6BF-5375-455C-9EA6-DF929625EA0E}">
        <p15:presenceInfo xmlns:p15="http://schemas.microsoft.com/office/powerpoint/2012/main" userId="S::massoud.tahamtani@ad.dot.gov::57436851-cf23-4e6e-a60e-18ebf5f2085d" providerId="AD"/>
      </p:ext>
    </p:extLst>
  </p:cmAuthor>
  <p:cmAuthor id="3" name="Ross, Robert (PHMSA)" initials="RR(" lastIdx="92" clrIdx="2">
    <p:extLst>
      <p:ext uri="{19B8F6BF-5375-455C-9EA6-DF929625EA0E}">
        <p15:presenceInfo xmlns:p15="http://schemas.microsoft.com/office/powerpoint/2012/main" userId="S::robert.ross@ad.dot.gov::87a89699-5be1-43bb-b1fd-be6e3b7084a7" providerId="AD"/>
      </p:ext>
    </p:extLst>
  </p:cmAuthor>
  <p:cmAuthor id="4" name="Fred, Benjamin (PHMSA)" initials="FB(" lastIdx="2" clrIdx="3">
    <p:extLst>
      <p:ext uri="{19B8F6BF-5375-455C-9EA6-DF929625EA0E}">
        <p15:presenceInfo xmlns:p15="http://schemas.microsoft.com/office/powerpoint/2012/main" userId="S::Benjamin.Fred@AD.DOT.GOV::26ba115a-afb2-409f-b18c-136ec1014fd1" providerId="AD"/>
      </p:ext>
    </p:extLst>
  </p:cmAuthor>
  <p:cmAuthor id="5" name="Coy, Byron (PHMSA)" initials="CB(" lastIdx="19" clrIdx="4">
    <p:extLst>
      <p:ext uri="{19B8F6BF-5375-455C-9EA6-DF929625EA0E}">
        <p15:presenceInfo xmlns:p15="http://schemas.microsoft.com/office/powerpoint/2012/main" userId="S::Byron.Coy@AD.DOT.GOV::76ee2586-eec3-49da-bc55-5efa2b624d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3" autoAdjust="0"/>
    <p:restoredTop sz="95658" autoAdjust="0"/>
  </p:normalViewPr>
  <p:slideViewPr>
    <p:cSldViewPr snapToGrid="0">
      <p:cViewPr varScale="1">
        <p:scale>
          <a:sx n="79" d="100"/>
          <a:sy n="79" d="100"/>
        </p:scale>
        <p:origin x="782" y="62"/>
      </p:cViewPr>
      <p:guideLst/>
    </p:cSldViewPr>
  </p:slideViewPr>
  <p:outlineViewPr>
    <p:cViewPr>
      <p:scale>
        <a:sx n="33" d="100"/>
        <a:sy n="33" d="100"/>
      </p:scale>
      <p:origin x="0" y="-2072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Sam (PHMSA)" userId="f3933145-1f28-43db-bfa0-c68464c62130" providerId="ADAL" clId="{43F77E55-C106-4C4C-9466-24AA91907C9E}"/>
    <pc:docChg chg="modSld">
      <pc:chgData name="Hall, Sam (PHMSA)" userId="f3933145-1f28-43db-bfa0-c68464c62130" providerId="ADAL" clId="{43F77E55-C106-4C4C-9466-24AA91907C9E}" dt="2022-02-17T14:19:06.731" v="3" actId="20577"/>
      <pc:docMkLst>
        <pc:docMk/>
      </pc:docMkLst>
      <pc:sldChg chg="modSp mod">
        <pc:chgData name="Hall, Sam (PHMSA)" userId="f3933145-1f28-43db-bfa0-c68464c62130" providerId="ADAL" clId="{43F77E55-C106-4C4C-9466-24AA91907C9E}" dt="2022-02-17T14:19:06.731" v="3" actId="20577"/>
        <pc:sldMkLst>
          <pc:docMk/>
          <pc:sldMk cId="5574617" sldId="262"/>
        </pc:sldMkLst>
        <pc:spChg chg="mod">
          <ac:chgData name="Hall, Sam (PHMSA)" userId="f3933145-1f28-43db-bfa0-c68464c62130" providerId="ADAL" clId="{43F77E55-C106-4C4C-9466-24AA91907C9E}" dt="2022-02-17T14:19:06.731" v="3" actId="20577"/>
          <ac:spMkLst>
            <pc:docMk/>
            <pc:sldMk cId="5574617" sldId="262"/>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yler.palabrica\Downloads\2021_ghgi_natural_gas_systems_annex36_tables%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yler.palabrica\Downloads\2021_ghgi_natural_gas_systems_annex36_tables%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yler.palabrica\Downloads\2021_ghgi_natural_gas_systems_annex36_tables%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yler.palabrica\Downloads\2021_ghgi_natural_gas_systems_annex36_tables%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D0-4A4D-B617-CE00968C88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D0-4A4D-B617-CE00968C88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D0-4A4D-B617-CE00968C88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D0-4A4D-B617-CE00968C882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1D0-4A4D-B617-CE00968C882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1D0-4A4D-B617-CE00968C8829}"/>
              </c:ext>
            </c:extLst>
          </c:dPt>
          <c:dLbls>
            <c:dLbl>
              <c:idx val="0"/>
              <c:delete val="1"/>
              <c:extLst>
                <c:ext xmlns:c15="http://schemas.microsoft.com/office/drawing/2012/chart" uri="{CE6537A1-D6FC-4f65-9D91-7224C49458BB}"/>
                <c:ext xmlns:c16="http://schemas.microsoft.com/office/drawing/2014/chart" uri="{C3380CC4-5D6E-409C-BE32-E72D297353CC}">
                  <c16:uniqueId val="{00000001-91D0-4A4D-B617-CE00968C8829}"/>
                </c:ext>
              </c:extLst>
            </c:dLbl>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B-91D0-4A4D-B617-CE00968C882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Exploration</c:v>
                </c:pt>
                <c:pt idx="1">
                  <c:v>Production</c:v>
                </c:pt>
                <c:pt idx="2">
                  <c:v>Gathering </c:v>
                </c:pt>
                <c:pt idx="3">
                  <c:v>Processing</c:v>
                </c:pt>
                <c:pt idx="4">
                  <c:v>Transmission and Storage</c:v>
                </c:pt>
                <c:pt idx="5">
                  <c:v>Distribution</c:v>
                </c:pt>
              </c:strCache>
            </c:strRef>
          </c:cat>
          <c:val>
            <c:numRef>
              <c:f>Sheet1!$B$2:$B$7</c:f>
              <c:numCache>
                <c:formatCode>#,##0</c:formatCode>
                <c:ptCount val="6"/>
                <c:pt idx="0">
                  <c:v>22</c:v>
                </c:pt>
                <c:pt idx="1">
                  <c:v>3700</c:v>
                </c:pt>
                <c:pt idx="2">
                  <c:v>1670</c:v>
                </c:pt>
                <c:pt idx="3">
                  <c:v>497</c:v>
                </c:pt>
                <c:pt idx="4">
                  <c:v>1478</c:v>
                </c:pt>
                <c:pt idx="5">
                  <c:v>560</c:v>
                </c:pt>
              </c:numCache>
            </c:numRef>
          </c:val>
          <c:extLst>
            <c:ext xmlns:c16="http://schemas.microsoft.com/office/drawing/2014/chart" uri="{C3380CC4-5D6E-409C-BE32-E72D297353CC}">
              <c16:uniqueId val="{0000000C-91D0-4A4D-B617-CE00968C882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'3.6-1'!$AH$116</c:f>
              <c:strCache>
                <c:ptCount val="1"/>
                <c:pt idx="0">
                  <c:v>kt CH4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1A-4782-9B91-766248951F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1A-4782-9B91-766248951F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1A-4782-9B91-766248951F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1A-4782-9B91-766248951F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41A-4782-9B91-766248951F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41A-4782-9B91-766248951F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41A-4782-9B91-766248951FB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41A-4782-9B91-766248951FB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B41A-4782-9B91-766248951FB9}"/>
                </c:ext>
              </c:extLst>
            </c:dLbl>
            <c:dLbl>
              <c:idx val="1"/>
              <c:tx>
                <c:rich>
                  <a:bodyPr/>
                  <a:lstStyle/>
                  <a:p>
                    <a:r>
                      <a:rPr lang="en-US" dirty="0"/>
                      <a:t>Pipeline Venting</a:t>
                    </a:r>
                    <a:r>
                      <a:rPr lang="en-US" baseline="0" dirty="0"/>
                      <a:t>
</a:t>
                    </a:r>
                    <a:fld id="{C135A0C1-0E33-46CE-80B9-41CA006582AF}"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1A-4782-9B91-766248951FB9}"/>
                </c:ext>
              </c:extLst>
            </c:dLbl>
            <c:dLbl>
              <c:idx val="2"/>
              <c:delete val="1"/>
              <c:extLst>
                <c:ext xmlns:c15="http://schemas.microsoft.com/office/drawing/2012/chart" uri="{CE6537A1-D6FC-4f65-9D91-7224C49458BB}"/>
                <c:ext xmlns:c16="http://schemas.microsoft.com/office/drawing/2014/chart" uri="{C3380CC4-5D6E-409C-BE32-E72D297353CC}">
                  <c16:uniqueId val="{00000005-B41A-4782-9B91-766248951FB9}"/>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B41A-4782-9B91-766248951FB9}"/>
                </c:ext>
              </c:extLst>
            </c:dLbl>
            <c:dLbl>
              <c:idx val="4"/>
              <c:layout>
                <c:manualLayout>
                  <c:x val="-0.19176388091452937"/>
                  <c:y val="-0.1194002893150984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41A-4782-9B91-766248951FB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'3.6-1'!$AG$117:$AG$124</c:f>
              <c:strCache>
                <c:ptCount val="8"/>
                <c:pt idx="0">
                  <c:v>Pipeline Leaks</c:v>
                </c:pt>
                <c:pt idx="1">
                  <c:v>Pipeline Venting (maintenecne and upset)</c:v>
                </c:pt>
                <c:pt idx="2">
                  <c:v>Pipeline Venting (normal operation)</c:v>
                </c:pt>
                <c:pt idx="3">
                  <c:v>Pneumatic Devices</c:v>
                </c:pt>
                <c:pt idx="4">
                  <c:v>Compressor emissions</c:v>
                </c:pt>
                <c:pt idx="5">
                  <c:v>Station fugitive emissions</c:v>
                </c:pt>
                <c:pt idx="6">
                  <c:v>Station venting</c:v>
                </c:pt>
                <c:pt idx="7">
                  <c:v>Compressor Exhaust</c:v>
                </c:pt>
              </c:strCache>
            </c:strRef>
          </c:cat>
          <c:val>
            <c:numRef>
              <c:f>'3.6-1'!$AH$117:$AH$124</c:f>
              <c:numCache>
                <c:formatCode>#,##0.0</c:formatCode>
                <c:ptCount val="8"/>
                <c:pt idx="0">
                  <c:v>3.301809275401951</c:v>
                </c:pt>
                <c:pt idx="1">
                  <c:v>199.36964416302359</c:v>
                </c:pt>
                <c:pt idx="2">
                  <c:v>3.0349710680784741</c:v>
                </c:pt>
                <c:pt idx="3">
                  <c:v>36.945990399999928</c:v>
                </c:pt>
                <c:pt idx="4">
                  <c:v>541.01772934265568</c:v>
                </c:pt>
                <c:pt idx="5">
                  <c:v>140.57472000000001</c:v>
                </c:pt>
                <c:pt idx="6">
                  <c:v>184.40402872319999</c:v>
                </c:pt>
                <c:pt idx="7">
                  <c:v>302.63329438669803</c:v>
                </c:pt>
              </c:numCache>
            </c:numRef>
          </c:val>
          <c:extLst>
            <c:ext xmlns:c16="http://schemas.microsoft.com/office/drawing/2014/chart" uri="{C3380CC4-5D6E-409C-BE32-E72D297353CC}">
              <c16:uniqueId val="{00000010-B41A-4782-9B91-766248951FB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45-4B89-A159-D66FA32A1C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45-4B89-A159-D66FA32A1C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45-4B89-A159-D66FA32A1C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45-4B89-A159-D66FA32A1C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045-4B89-A159-D66FA32A1C0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045-4B89-A159-D66FA32A1C00}"/>
              </c:ext>
            </c:extLst>
          </c:dPt>
          <c:dLbls>
            <c:dLbl>
              <c:idx val="4"/>
              <c:layout>
                <c:manualLayout>
                  <c:x val="3.4934430597891288E-2"/>
                  <c:y val="-5.7235037378886968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045-4B89-A159-D66FA32A1C00}"/>
                </c:ext>
              </c:extLst>
            </c:dLbl>
            <c:dLbl>
              <c:idx val="5"/>
              <c:layout>
                <c:manualLayout>
                  <c:x val="0.20092249035452323"/>
                  <c:y val="0.12189842504050276"/>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4808463869526868"/>
                      <c:h val="0.17131309145149198"/>
                    </c:manualLayout>
                  </c15:layout>
                </c:ext>
                <c:ext xmlns:c16="http://schemas.microsoft.com/office/drawing/2014/chart" uri="{C3380CC4-5D6E-409C-BE32-E72D297353CC}">
                  <c16:uniqueId val="{0000000B-9045-4B89-A159-D66FA32A1C0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'3.6-1'!$AG$179:$AG$184</c:f>
              <c:strCache>
                <c:ptCount val="6"/>
                <c:pt idx="0">
                  <c:v>Service / Mains leaks</c:v>
                </c:pt>
                <c:pt idx="1">
                  <c:v>Meter / Regulator stations</c:v>
                </c:pt>
                <c:pt idx="2">
                  <c:v>Residential Meters</c:v>
                </c:pt>
                <c:pt idx="3">
                  <c:v>Commercial / Industrial Meters</c:v>
                </c:pt>
                <c:pt idx="4">
                  <c:v>Maintenance</c:v>
                </c:pt>
                <c:pt idx="5">
                  <c:v>Mishaps (dig-ins)</c:v>
                </c:pt>
              </c:strCache>
            </c:strRef>
          </c:cat>
          <c:val>
            <c:numRef>
              <c:f>'3.6-1'!$AH$179:$AH$184</c:f>
              <c:numCache>
                <c:formatCode>#,##0.0</c:formatCode>
                <c:ptCount val="6"/>
                <c:pt idx="0">
                  <c:v>208.98648838393143</c:v>
                </c:pt>
                <c:pt idx="1">
                  <c:v>43.708902554996747</c:v>
                </c:pt>
                <c:pt idx="2">
                  <c:v>83.149073238788262</c:v>
                </c:pt>
                <c:pt idx="3">
                  <c:v>149.03568480000001</c:v>
                </c:pt>
                <c:pt idx="4">
                  <c:v>5.7128198072399989</c:v>
                </c:pt>
                <c:pt idx="5">
                  <c:v>69.287341150800003</c:v>
                </c:pt>
              </c:numCache>
            </c:numRef>
          </c:val>
          <c:extLst>
            <c:ext xmlns:c16="http://schemas.microsoft.com/office/drawing/2014/chart" uri="{C3380CC4-5D6E-409C-BE32-E72D297353CC}">
              <c16:uniqueId val="{0000000C-9045-4B89-A159-D66FA32A1C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'3.6-1'!$A$179</c:f>
              <c:strCache>
                <c:ptCount val="1"/>
                <c:pt idx="0">
                  <c:v>Mains - Cast Iron</c:v>
                </c:pt>
              </c:strCache>
            </c:strRef>
          </c:tx>
          <c:spPr>
            <a:ln w="28575" cap="rnd">
              <a:solidFill>
                <a:schemeClr val="accent1"/>
              </a:solidFill>
              <a:round/>
            </a:ln>
            <a:effectLst/>
          </c:spPr>
          <c:marker>
            <c:symbol val="none"/>
          </c:marker>
          <c:cat>
            <c:numRef>
              <c:f>'3.6-1'!$B$8:$AE$8</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'3.6-1'!$B$179:$AE$179</c:f>
              <c:numCache>
                <c:formatCode>#,##0.0</c:formatCode>
                <c:ptCount val="30"/>
                <c:pt idx="0">
                  <c:v>267.98942570399993</c:v>
                </c:pt>
                <c:pt idx="1">
                  <c:v>258.17865519599997</c:v>
                </c:pt>
                <c:pt idx="2">
                  <c:v>243.27860495399995</c:v>
                </c:pt>
                <c:pt idx="3">
                  <c:v>239.3195370585029</c:v>
                </c:pt>
                <c:pt idx="4">
                  <c:v>246.27113440841873</c:v>
                </c:pt>
                <c:pt idx="5">
                  <c:v>205.24333279728967</c:v>
                </c:pt>
                <c:pt idx="6">
                  <c:v>199.62895510007647</c:v>
                </c:pt>
                <c:pt idx="7">
                  <c:v>179.80031901648431</c:v>
                </c:pt>
                <c:pt idx="8">
                  <c:v>167.07874597561479</c:v>
                </c:pt>
                <c:pt idx="9">
                  <c:v>152.72856997470842</c:v>
                </c:pt>
                <c:pt idx="10">
                  <c:v>140.91333941887876</c:v>
                </c:pt>
                <c:pt idx="11">
                  <c:v>131.42503007169657</c:v>
                </c:pt>
                <c:pt idx="12">
                  <c:v>117.11469423270613</c:v>
                </c:pt>
                <c:pt idx="13">
                  <c:v>107.07199921776288</c:v>
                </c:pt>
                <c:pt idx="14">
                  <c:v>98.453772423052683</c:v>
                </c:pt>
                <c:pt idx="15">
                  <c:v>88.94806074514338</c:v>
                </c:pt>
                <c:pt idx="16">
                  <c:v>79.829168166111629</c:v>
                </c:pt>
                <c:pt idx="17">
                  <c:v>70.970121500618973</c:v>
                </c:pt>
                <c:pt idx="18">
                  <c:v>62.598330080689763</c:v>
                </c:pt>
                <c:pt idx="19">
                  <c:v>54.124991616401417</c:v>
                </c:pt>
                <c:pt idx="20">
                  <c:v>46.295363961344599</c:v>
                </c:pt>
                <c:pt idx="21">
                  <c:v>38.964061977988393</c:v>
                </c:pt>
                <c:pt idx="22">
                  <c:v>37.502432280694173</c:v>
                </c:pt>
                <c:pt idx="23">
                  <c:v>35.764215491037852</c:v>
                </c:pt>
                <c:pt idx="24">
                  <c:v>33.976236170119734</c:v>
                </c:pt>
                <c:pt idx="25">
                  <c:v>32.137337049770942</c:v>
                </c:pt>
                <c:pt idx="26">
                  <c:v>30.348200460683945</c:v>
                </c:pt>
                <c:pt idx="27">
                  <c:v>28.344969260354326</c:v>
                </c:pt>
                <c:pt idx="28">
                  <c:v>26.464408485925883</c:v>
                </c:pt>
                <c:pt idx="29">
                  <c:v>24.618565756563818</c:v>
                </c:pt>
              </c:numCache>
            </c:numRef>
          </c:val>
          <c:smooth val="0"/>
          <c:extLst>
            <c:ext xmlns:c16="http://schemas.microsoft.com/office/drawing/2014/chart" uri="{C3380CC4-5D6E-409C-BE32-E72D297353CC}">
              <c16:uniqueId val="{00000000-1575-43D8-B1A3-65DA3CD0F96D}"/>
            </c:ext>
          </c:extLst>
        </c:ser>
        <c:ser>
          <c:idx val="1"/>
          <c:order val="1"/>
          <c:tx>
            <c:strRef>
              <c:f>'3.6-1'!$A$180</c:f>
              <c:strCache>
                <c:ptCount val="1"/>
                <c:pt idx="0">
                  <c:v>Mains - Unprotected steel</c:v>
                </c:pt>
              </c:strCache>
            </c:strRef>
          </c:tx>
          <c:spPr>
            <a:ln w="28575" cap="rnd">
              <a:solidFill>
                <a:schemeClr val="accent2"/>
              </a:solidFill>
              <a:round/>
            </a:ln>
            <a:effectLst/>
          </c:spPr>
          <c:marker>
            <c:symbol val="none"/>
          </c:marker>
          <c:cat>
            <c:numRef>
              <c:f>'3.6-1'!$B$8:$AE$8</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'3.6-1'!$B$180:$AE$180</c:f>
              <c:numCache>
                <c:formatCode>#,##0.0</c:formatCode>
                <c:ptCount val="30"/>
                <c:pt idx="0">
                  <c:v>231.20083652345792</c:v>
                </c:pt>
                <c:pt idx="1">
                  <c:v>218.20201033583177</c:v>
                </c:pt>
                <c:pt idx="2">
                  <c:v>211.4171536302251</c:v>
                </c:pt>
                <c:pt idx="3">
                  <c:v>204.22207723728249</c:v>
                </c:pt>
                <c:pt idx="4">
                  <c:v>197.40888436685691</c:v>
                </c:pt>
                <c:pt idx="5">
                  <c:v>180.88883706064598</c:v>
                </c:pt>
                <c:pt idx="6">
                  <c:v>164.16320873694107</c:v>
                </c:pt>
                <c:pt idx="7">
                  <c:v>156.93144710732165</c:v>
                </c:pt>
                <c:pt idx="8">
                  <c:v>149.37153260730796</c:v>
                </c:pt>
                <c:pt idx="9">
                  <c:v>140.1322806148504</c:v>
                </c:pt>
                <c:pt idx="10">
                  <c:v>131.76281127472026</c:v>
                </c:pt>
                <c:pt idx="11">
                  <c:v>123.96661435653918</c:v>
                </c:pt>
                <c:pt idx="12">
                  <c:v>113.94504064057516</c:v>
                </c:pt>
                <c:pt idx="13">
                  <c:v>103.0845052065026</c:v>
                </c:pt>
                <c:pt idx="14">
                  <c:v>100.50293757343429</c:v>
                </c:pt>
                <c:pt idx="15">
                  <c:v>91.261858362514147</c:v>
                </c:pt>
                <c:pt idx="16">
                  <c:v>86.247970288675461</c:v>
                </c:pt>
                <c:pt idx="17">
                  <c:v>80.074915166736247</c:v>
                </c:pt>
                <c:pt idx="18">
                  <c:v>74.689570446447746</c:v>
                </c:pt>
                <c:pt idx="19">
                  <c:v>67.355136987754165</c:v>
                </c:pt>
                <c:pt idx="20">
                  <c:v>62.566163285672843</c:v>
                </c:pt>
                <c:pt idx="21">
                  <c:v>55.969735486845998</c:v>
                </c:pt>
                <c:pt idx="22">
                  <c:v>54.868962615511471</c:v>
                </c:pt>
                <c:pt idx="23">
                  <c:v>52.196272302717219</c:v>
                </c:pt>
                <c:pt idx="24">
                  <c:v>50.404717081765867</c:v>
                </c:pt>
                <c:pt idx="25">
                  <c:v>48.181638223460375</c:v>
                </c:pt>
                <c:pt idx="26">
                  <c:v>49.308250833558624</c:v>
                </c:pt>
                <c:pt idx="27">
                  <c:v>47.235903784708171</c:v>
                </c:pt>
                <c:pt idx="28">
                  <c:v>45.212652239508792</c:v>
                </c:pt>
                <c:pt idx="29">
                  <c:v>43.300511570993393</c:v>
                </c:pt>
              </c:numCache>
            </c:numRef>
          </c:val>
          <c:smooth val="0"/>
          <c:extLst>
            <c:ext xmlns:c16="http://schemas.microsoft.com/office/drawing/2014/chart" uri="{C3380CC4-5D6E-409C-BE32-E72D297353CC}">
              <c16:uniqueId val="{00000001-1575-43D8-B1A3-65DA3CD0F96D}"/>
            </c:ext>
          </c:extLst>
        </c:ser>
        <c:ser>
          <c:idx val="2"/>
          <c:order val="2"/>
          <c:tx>
            <c:strRef>
              <c:f>'3.6-1'!$A$181</c:f>
              <c:strCache>
                <c:ptCount val="1"/>
                <c:pt idx="0">
                  <c:v>Mains - Protected steel</c:v>
                </c:pt>
              </c:strCache>
            </c:strRef>
          </c:tx>
          <c:spPr>
            <a:ln w="28575" cap="rnd">
              <a:solidFill>
                <a:schemeClr val="accent3"/>
              </a:solidFill>
              <a:round/>
            </a:ln>
            <a:effectLst/>
          </c:spPr>
          <c:marker>
            <c:symbol val="none"/>
          </c:marker>
          <c:cat>
            <c:numRef>
              <c:f>'3.6-1'!$B$8:$AE$8</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'3.6-1'!$B$181:$AE$181</c:f>
              <c:numCache>
                <c:formatCode>#,##0.0</c:formatCode>
                <c:ptCount val="30"/>
                <c:pt idx="0">
                  <c:v>27.498669960607312</c:v>
                </c:pt>
                <c:pt idx="1">
                  <c:v>27.982382586230599</c:v>
                </c:pt>
                <c:pt idx="2">
                  <c:v>27.709426664505699</c:v>
                </c:pt>
                <c:pt idx="3">
                  <c:v>29.40875417034859</c:v>
                </c:pt>
                <c:pt idx="4">
                  <c:v>32.103754950656388</c:v>
                </c:pt>
                <c:pt idx="5">
                  <c:v>32.72283435511941</c:v>
                </c:pt>
                <c:pt idx="6">
                  <c:v>32.463864705436315</c:v>
                </c:pt>
                <c:pt idx="7">
                  <c:v>35.566663350239374</c:v>
                </c:pt>
                <c:pt idx="8">
                  <c:v>34.416677808570526</c:v>
                </c:pt>
                <c:pt idx="9">
                  <c:v>33.506161992553459</c:v>
                </c:pt>
                <c:pt idx="10">
                  <c:v>35.332124417070467</c:v>
                </c:pt>
                <c:pt idx="11">
                  <c:v>36.560958172474059</c:v>
                </c:pt>
                <c:pt idx="12">
                  <c:v>37.949642643759454</c:v>
                </c:pt>
                <c:pt idx="13">
                  <c:v>39.129988232155824</c:v>
                </c:pt>
                <c:pt idx="14">
                  <c:v>41.348655089129139</c:v>
                </c:pt>
                <c:pt idx="15">
                  <c:v>41.589670554121398</c:v>
                </c:pt>
                <c:pt idx="16">
                  <c:v>42.663764778538457</c:v>
                </c:pt>
                <c:pt idx="17">
                  <c:v>43.4791793839563</c:v>
                </c:pt>
                <c:pt idx="18">
                  <c:v>44.281683059772654</c:v>
                </c:pt>
                <c:pt idx="19">
                  <c:v>45.310552408155075</c:v>
                </c:pt>
                <c:pt idx="20">
                  <c:v>46.322727168450058</c:v>
                </c:pt>
                <c:pt idx="21">
                  <c:v>47.306157758325575</c:v>
                </c:pt>
                <c:pt idx="22">
                  <c:v>47.188704571101709</c:v>
                </c:pt>
                <c:pt idx="23">
                  <c:v>47.110724942681259</c:v>
                </c:pt>
                <c:pt idx="24">
                  <c:v>47.076475825484181</c:v>
                </c:pt>
                <c:pt idx="25">
                  <c:v>46.909196945162876</c:v>
                </c:pt>
                <c:pt idx="26">
                  <c:v>46.435223992766069</c:v>
                </c:pt>
                <c:pt idx="27">
                  <c:v>46.15523262223406</c:v>
                </c:pt>
                <c:pt idx="28">
                  <c:v>45.997531884857686</c:v>
                </c:pt>
                <c:pt idx="29">
                  <c:v>45.799099852735651</c:v>
                </c:pt>
              </c:numCache>
            </c:numRef>
          </c:val>
          <c:smooth val="0"/>
          <c:extLst>
            <c:ext xmlns:c16="http://schemas.microsoft.com/office/drawing/2014/chart" uri="{C3380CC4-5D6E-409C-BE32-E72D297353CC}">
              <c16:uniqueId val="{00000002-1575-43D8-B1A3-65DA3CD0F96D}"/>
            </c:ext>
          </c:extLst>
        </c:ser>
        <c:ser>
          <c:idx val="3"/>
          <c:order val="3"/>
          <c:tx>
            <c:strRef>
              <c:f>'3.6-1'!$A$182</c:f>
              <c:strCache>
                <c:ptCount val="1"/>
                <c:pt idx="0">
                  <c:v>Mains - Plastic</c:v>
                </c:pt>
              </c:strCache>
            </c:strRef>
          </c:tx>
          <c:spPr>
            <a:ln w="28575" cap="rnd">
              <a:solidFill>
                <a:schemeClr val="accent4"/>
              </a:solidFill>
              <a:round/>
            </a:ln>
            <a:effectLst/>
          </c:spPr>
          <c:marker>
            <c:symbol val="none"/>
          </c:marker>
          <c:cat>
            <c:numRef>
              <c:f>'3.6-1'!$B$8:$AE$8</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'3.6-1'!$B$182:$AE$182</c:f>
              <c:numCache>
                <c:formatCode>#,##0.0</c:formatCode>
                <c:ptCount val="30"/>
                <c:pt idx="0">
                  <c:v>59.433187107600006</c:v>
                </c:pt>
                <c:pt idx="1">
                  <c:v>48.800963154599998</c:v>
                </c:pt>
                <c:pt idx="2">
                  <c:v>51.015397447800005</c:v>
                </c:pt>
                <c:pt idx="3">
                  <c:v>53.525146097536926</c:v>
                </c:pt>
                <c:pt idx="4">
                  <c:v>57.999133371624943</c:v>
                </c:pt>
                <c:pt idx="5">
                  <c:v>58.466952989146812</c:v>
                </c:pt>
                <c:pt idx="6">
                  <c:v>54.974623282951214</c:v>
                </c:pt>
                <c:pt idx="7">
                  <c:v>61.796476124223823</c:v>
                </c:pt>
                <c:pt idx="8">
                  <c:v>55.96864487427866</c:v>
                </c:pt>
                <c:pt idx="9">
                  <c:v>54.465296189176165</c:v>
                </c:pt>
                <c:pt idx="10">
                  <c:v>55.121064406111515</c:v>
                </c:pt>
                <c:pt idx="11">
                  <c:v>56.858784182250119</c:v>
                </c:pt>
                <c:pt idx="12">
                  <c:v>56.228334036968945</c:v>
                </c:pt>
                <c:pt idx="13">
                  <c:v>49.092869225724257</c:v>
                </c:pt>
                <c:pt idx="14">
                  <c:v>48.06241290456699</c:v>
                </c:pt>
                <c:pt idx="15">
                  <c:v>44.830427099584725</c:v>
                </c:pt>
                <c:pt idx="16">
                  <c:v>41.670239256316897</c:v>
                </c:pt>
                <c:pt idx="17">
                  <c:v>37.94839245180443</c:v>
                </c:pt>
                <c:pt idx="18">
                  <c:v>33.34602762513429</c:v>
                </c:pt>
                <c:pt idx="19">
                  <c:v>28.753709825105879</c:v>
                </c:pt>
                <c:pt idx="20">
                  <c:v>23.82531516281119</c:v>
                </c:pt>
                <c:pt idx="21">
                  <c:v>18.749021927975917</c:v>
                </c:pt>
                <c:pt idx="22">
                  <c:v>19.100757743749107</c:v>
                </c:pt>
                <c:pt idx="23">
                  <c:v>19.480302411027697</c:v>
                </c:pt>
                <c:pt idx="24">
                  <c:v>19.916676370283092</c:v>
                </c:pt>
                <c:pt idx="25">
                  <c:v>20.384984352999563</c:v>
                </c:pt>
                <c:pt idx="26">
                  <c:v>20.812906036849267</c:v>
                </c:pt>
                <c:pt idx="27">
                  <c:v>21.301205237504792</c:v>
                </c:pt>
                <c:pt idx="28">
                  <c:v>21.777763564132616</c:v>
                </c:pt>
                <c:pt idx="29">
                  <c:v>22.263322265936463</c:v>
                </c:pt>
              </c:numCache>
            </c:numRef>
          </c:val>
          <c:smooth val="0"/>
          <c:extLst>
            <c:ext xmlns:c16="http://schemas.microsoft.com/office/drawing/2014/chart" uri="{C3380CC4-5D6E-409C-BE32-E72D297353CC}">
              <c16:uniqueId val="{00000003-1575-43D8-B1A3-65DA3CD0F96D}"/>
            </c:ext>
          </c:extLst>
        </c:ser>
        <c:dLbls>
          <c:showLegendKey val="0"/>
          <c:showVal val="0"/>
          <c:showCatName val="0"/>
          <c:showSerName val="0"/>
          <c:showPercent val="0"/>
          <c:showBubbleSize val="0"/>
        </c:dLbls>
        <c:smooth val="0"/>
        <c:axId val="1892768288"/>
        <c:axId val="1892769952"/>
      </c:lineChart>
      <c:catAx>
        <c:axId val="189276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769952"/>
        <c:crosses val="autoZero"/>
        <c:auto val="1"/>
        <c:lblAlgn val="ctr"/>
        <c:lblOffset val="100"/>
        <c:noMultiLvlLbl val="0"/>
      </c:catAx>
      <c:valAx>
        <c:axId val="1892769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76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'3.6-1'!$A$183</c:f>
              <c:strCache>
                <c:ptCount val="1"/>
                <c:pt idx="0">
                  <c:v>Services - Unprotected steel</c:v>
                </c:pt>
              </c:strCache>
            </c:strRef>
          </c:tx>
          <c:spPr>
            <a:ln w="28575" cap="rnd">
              <a:solidFill>
                <a:schemeClr val="accent1"/>
              </a:solidFill>
              <a:round/>
            </a:ln>
            <a:effectLst/>
          </c:spPr>
          <c:marker>
            <c:symbol val="none"/>
          </c:marker>
          <c:cat>
            <c:numRef>
              <c:f>'3.6-1'!$B$8:$AE$8</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'3.6-1'!$B$183:$AE$183</c:f>
              <c:numCache>
                <c:formatCode>#,##0.0</c:formatCode>
                <c:ptCount val="30"/>
                <c:pt idx="0">
                  <c:v>250.04977167897454</c:v>
                </c:pt>
                <c:pt idx="1">
                  <c:v>235.90729171306839</c:v>
                </c:pt>
                <c:pt idx="2">
                  <c:v>233.83637499446198</c:v>
                </c:pt>
                <c:pt idx="3">
                  <c:v>220.43815338418574</c:v>
                </c:pt>
                <c:pt idx="4">
                  <c:v>201.31599505206327</c:v>
                </c:pt>
                <c:pt idx="5">
                  <c:v>183.76235194271209</c:v>
                </c:pt>
                <c:pt idx="6">
                  <c:v>166.97552774900353</c:v>
                </c:pt>
                <c:pt idx="7">
                  <c:v>157.06094885494883</c:v>
                </c:pt>
                <c:pt idx="8">
                  <c:v>147.43829030654592</c:v>
                </c:pt>
                <c:pt idx="9">
                  <c:v>149.68022385369636</c:v>
                </c:pt>
                <c:pt idx="10">
                  <c:v>142.25179997750061</c:v>
                </c:pt>
                <c:pt idx="11">
                  <c:v>131.35033869604919</c:v>
                </c:pt>
                <c:pt idx="12">
                  <c:v>120.0119561163294</c:v>
                </c:pt>
                <c:pt idx="13">
                  <c:v>107.35571554958679</c:v>
                </c:pt>
                <c:pt idx="14">
                  <c:v>102.0490521552029</c:v>
                </c:pt>
                <c:pt idx="15">
                  <c:v>111.55794759654864</c:v>
                </c:pt>
                <c:pt idx="16">
                  <c:v>109.17905057813321</c:v>
                </c:pt>
                <c:pt idx="17">
                  <c:v>100.0593148437147</c:v>
                </c:pt>
                <c:pt idx="18">
                  <c:v>94.071994065945802</c:v>
                </c:pt>
                <c:pt idx="19">
                  <c:v>85.678062790036876</c:v>
                </c:pt>
                <c:pt idx="20">
                  <c:v>65.294811177800838</c:v>
                </c:pt>
                <c:pt idx="21">
                  <c:v>60.016642812341694</c:v>
                </c:pt>
                <c:pt idx="22">
                  <c:v>56.74541069123233</c:v>
                </c:pt>
                <c:pt idx="23">
                  <c:v>53.150850862266637</c:v>
                </c:pt>
                <c:pt idx="24">
                  <c:v>49.727494351166705</c:v>
                </c:pt>
                <c:pt idx="25">
                  <c:v>47.751224540433178</c:v>
                </c:pt>
                <c:pt idx="26">
                  <c:v>46.492189140558885</c:v>
                </c:pt>
                <c:pt idx="27">
                  <c:v>44.857760985915952</c:v>
                </c:pt>
                <c:pt idx="28">
                  <c:v>42.346745188350518</c:v>
                </c:pt>
                <c:pt idx="29">
                  <c:v>39.550631971966475</c:v>
                </c:pt>
              </c:numCache>
            </c:numRef>
          </c:val>
          <c:smooth val="0"/>
          <c:extLst>
            <c:ext xmlns:c16="http://schemas.microsoft.com/office/drawing/2014/chart" uri="{C3380CC4-5D6E-409C-BE32-E72D297353CC}">
              <c16:uniqueId val="{00000000-EC02-4A8C-84EE-A8DEBEA9D897}"/>
            </c:ext>
          </c:extLst>
        </c:ser>
        <c:ser>
          <c:idx val="1"/>
          <c:order val="1"/>
          <c:tx>
            <c:strRef>
              <c:f>'3.6-1'!$A$184</c:f>
              <c:strCache>
                <c:ptCount val="1"/>
                <c:pt idx="0">
                  <c:v>Services Protected steel</c:v>
                </c:pt>
              </c:strCache>
            </c:strRef>
          </c:tx>
          <c:spPr>
            <a:ln w="28575" cap="rnd">
              <a:solidFill>
                <a:schemeClr val="accent2"/>
              </a:solidFill>
              <a:round/>
            </a:ln>
            <a:effectLst/>
          </c:spPr>
          <c:marker>
            <c:symbol val="none"/>
          </c:marker>
          <c:cat>
            <c:numRef>
              <c:f>'3.6-1'!$B$8:$AE$8</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'3.6-1'!$B$184:$AE$184</c:f>
              <c:numCache>
                <c:formatCode>#,##0.0</c:formatCode>
                <c:ptCount val="30"/>
                <c:pt idx="0">
                  <c:v>67.24369107426115</c:v>
                </c:pt>
                <c:pt idx="1">
                  <c:v>79.122458103727041</c:v>
                </c:pt>
                <c:pt idx="2">
                  <c:v>67.10943539576013</c:v>
                </c:pt>
                <c:pt idx="3">
                  <c:v>65.255419570115848</c:v>
                </c:pt>
                <c:pt idx="4">
                  <c:v>68.389001159517335</c:v>
                </c:pt>
                <c:pt idx="5">
                  <c:v>64.416408949180678</c:v>
                </c:pt>
                <c:pt idx="6">
                  <c:v>54.969690219052069</c:v>
                </c:pt>
                <c:pt idx="7">
                  <c:v>58.497385076647703</c:v>
                </c:pt>
                <c:pt idx="8">
                  <c:v>50.535882453981422</c:v>
                </c:pt>
                <c:pt idx="9">
                  <c:v>48.049728406890075</c:v>
                </c:pt>
                <c:pt idx="10">
                  <c:v>44.878014267817761</c:v>
                </c:pt>
                <c:pt idx="11">
                  <c:v>43.034865939608345</c:v>
                </c:pt>
                <c:pt idx="12">
                  <c:v>40.746680252544181</c:v>
                </c:pt>
                <c:pt idx="13">
                  <c:v>37.644229590782629</c:v>
                </c:pt>
                <c:pt idx="14">
                  <c:v>37.854244843841705</c:v>
                </c:pt>
                <c:pt idx="15">
                  <c:v>32.392008150379965</c:v>
                </c:pt>
                <c:pt idx="16">
                  <c:v>29.634169217229278</c:v>
                </c:pt>
                <c:pt idx="17">
                  <c:v>27.431625549777419</c:v>
                </c:pt>
                <c:pt idx="18">
                  <c:v>25.507105563599154</c:v>
                </c:pt>
                <c:pt idx="19">
                  <c:v>23.465312693025698</c:v>
                </c:pt>
                <c:pt idx="20">
                  <c:v>21.548434772914423</c:v>
                </c:pt>
                <c:pt idx="21">
                  <c:v>19.789903468722592</c:v>
                </c:pt>
                <c:pt idx="22">
                  <c:v>19.372814133329463</c:v>
                </c:pt>
                <c:pt idx="23">
                  <c:v>19.116751048976116</c:v>
                </c:pt>
                <c:pt idx="24">
                  <c:v>18.903770776415609</c:v>
                </c:pt>
                <c:pt idx="25">
                  <c:v>18.565063870089986</c:v>
                </c:pt>
                <c:pt idx="26">
                  <c:v>18.224270306022849</c:v>
                </c:pt>
                <c:pt idx="27">
                  <c:v>17.673641351453799</c:v>
                </c:pt>
                <c:pt idx="28">
                  <c:v>17.160625341736296</c:v>
                </c:pt>
                <c:pt idx="29">
                  <c:v>16.648929198088688</c:v>
                </c:pt>
              </c:numCache>
            </c:numRef>
          </c:val>
          <c:smooth val="0"/>
          <c:extLst>
            <c:ext xmlns:c16="http://schemas.microsoft.com/office/drawing/2014/chart" uri="{C3380CC4-5D6E-409C-BE32-E72D297353CC}">
              <c16:uniqueId val="{00000001-EC02-4A8C-84EE-A8DEBEA9D897}"/>
            </c:ext>
          </c:extLst>
        </c:ser>
        <c:ser>
          <c:idx val="2"/>
          <c:order val="2"/>
          <c:tx>
            <c:strRef>
              <c:f>'3.6-1'!$A$185</c:f>
              <c:strCache>
                <c:ptCount val="1"/>
                <c:pt idx="0">
                  <c:v>Services - Plastic</c:v>
                </c:pt>
              </c:strCache>
            </c:strRef>
          </c:tx>
          <c:spPr>
            <a:ln w="28575" cap="rnd">
              <a:solidFill>
                <a:schemeClr val="accent3"/>
              </a:solidFill>
              <a:round/>
            </a:ln>
            <a:effectLst/>
          </c:spPr>
          <c:marker>
            <c:symbol val="none"/>
          </c:marker>
          <c:cat>
            <c:numRef>
              <c:f>'3.6-1'!$B$8:$AE$8</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'3.6-1'!$B$185:$AE$185</c:f>
              <c:numCache>
                <c:formatCode>#,##0.0</c:formatCode>
                <c:ptCount val="30"/>
                <c:pt idx="0">
                  <c:v>3.3810459097592229</c:v>
                </c:pt>
                <c:pt idx="1">
                  <c:v>3.4937292035571432</c:v>
                </c:pt>
                <c:pt idx="2">
                  <c:v>3.7056875560117102</c:v>
                </c:pt>
                <c:pt idx="3">
                  <c:v>4.1526048527286914</c:v>
                </c:pt>
                <c:pt idx="4">
                  <c:v>4.7190017393344759</c:v>
                </c:pt>
                <c:pt idx="5">
                  <c:v>5.0091824778616321</c:v>
                </c:pt>
                <c:pt idx="6">
                  <c:v>5.152339175345424</c:v>
                </c:pt>
                <c:pt idx="7">
                  <c:v>5.9263347799547077</c:v>
                </c:pt>
                <c:pt idx="8">
                  <c:v>5.885646656648432</c:v>
                </c:pt>
                <c:pt idx="9">
                  <c:v>6.0472738750540511</c:v>
                </c:pt>
                <c:pt idx="10">
                  <c:v>6.8174616886886872</c:v>
                </c:pt>
                <c:pt idx="11">
                  <c:v>7.1572136385120526</c:v>
                </c:pt>
                <c:pt idx="12">
                  <c:v>7.7125496846122683</c:v>
                </c:pt>
                <c:pt idx="13">
                  <c:v>7.984576454320691</c:v>
                </c:pt>
                <c:pt idx="14">
                  <c:v>8.6476890672090683</c:v>
                </c:pt>
                <c:pt idx="15">
                  <c:v>9.1166863206245505</c:v>
                </c:pt>
                <c:pt idx="16">
                  <c:v>9.6231267466284027</c:v>
                </c:pt>
                <c:pt idx="17">
                  <c:v>10.090392556935175</c:v>
                </c:pt>
                <c:pt idx="18">
                  <c:v>10.49432249097984</c:v>
                </c:pt>
                <c:pt idx="19">
                  <c:v>10.857658144911182</c:v>
                </c:pt>
                <c:pt idx="20">
                  <c:v>11.236041870367734</c:v>
                </c:pt>
                <c:pt idx="21">
                  <c:v>11.651346940169425</c:v>
                </c:pt>
                <c:pt idx="22">
                  <c:v>11.882077888748807</c:v>
                </c:pt>
                <c:pt idx="23">
                  <c:v>12.140764310609601</c:v>
                </c:pt>
                <c:pt idx="24">
                  <c:v>12.298621725575678</c:v>
                </c:pt>
                <c:pt idx="25">
                  <c:v>12.501553682303999</c:v>
                </c:pt>
                <c:pt idx="26">
                  <c:v>12.724487121759692</c:v>
                </c:pt>
                <c:pt idx="27">
                  <c:v>13.005949876048151</c:v>
                </c:pt>
                <c:pt idx="28">
                  <c:v>13.260041792718523</c:v>
                </c:pt>
                <c:pt idx="29">
                  <c:v>13.476037976426479</c:v>
                </c:pt>
              </c:numCache>
            </c:numRef>
          </c:val>
          <c:smooth val="0"/>
          <c:extLst>
            <c:ext xmlns:c16="http://schemas.microsoft.com/office/drawing/2014/chart" uri="{C3380CC4-5D6E-409C-BE32-E72D297353CC}">
              <c16:uniqueId val="{00000002-EC02-4A8C-84EE-A8DEBEA9D897}"/>
            </c:ext>
          </c:extLst>
        </c:ser>
        <c:ser>
          <c:idx val="3"/>
          <c:order val="3"/>
          <c:tx>
            <c:strRef>
              <c:f>'3.6-1'!$A$186</c:f>
              <c:strCache>
                <c:ptCount val="1"/>
                <c:pt idx="0">
                  <c:v>Services - Copper</c:v>
                </c:pt>
              </c:strCache>
            </c:strRef>
          </c:tx>
          <c:spPr>
            <a:ln w="28575" cap="rnd">
              <a:solidFill>
                <a:schemeClr val="accent4"/>
              </a:solidFill>
              <a:round/>
            </a:ln>
            <a:effectLst/>
          </c:spPr>
          <c:marker>
            <c:symbol val="none"/>
          </c:marker>
          <c:cat>
            <c:numRef>
              <c:f>'3.6-1'!$B$8:$AE$8</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'3.6-1'!$B$186:$AE$186</c:f>
              <c:numCache>
                <c:formatCode>#,##0.0</c:formatCode>
                <c:ptCount val="30"/>
                <c:pt idx="0">
                  <c:v>7.7790683708349677</c:v>
                </c:pt>
                <c:pt idx="1">
                  <c:v>8.0148781665232836</c:v>
                </c:pt>
                <c:pt idx="2">
                  <c:v>7.6839136982888796</c:v>
                </c:pt>
                <c:pt idx="3">
                  <c:v>7.8797924278495461</c:v>
                </c:pt>
                <c:pt idx="4">
                  <c:v>7.7286059268645264</c:v>
                </c:pt>
                <c:pt idx="5">
                  <c:v>7.0799269332165355</c:v>
                </c:pt>
                <c:pt idx="6">
                  <c:v>7.4436023508621805</c:v>
                </c:pt>
                <c:pt idx="7">
                  <c:v>7.6920497999618469</c:v>
                </c:pt>
                <c:pt idx="8">
                  <c:v>7.1712266316406339</c:v>
                </c:pt>
                <c:pt idx="9">
                  <c:v>7.1442809993089123</c:v>
                </c:pt>
                <c:pt idx="10">
                  <c:v>7.0246298520689612</c:v>
                </c:pt>
                <c:pt idx="11">
                  <c:v>6.828187816251587</c:v>
                </c:pt>
                <c:pt idx="12">
                  <c:v>6.6839716179039135</c:v>
                </c:pt>
                <c:pt idx="13">
                  <c:v>6.6929453314890273</c:v>
                </c:pt>
                <c:pt idx="14">
                  <c:v>6.9687596680341271</c:v>
                </c:pt>
                <c:pt idx="15">
                  <c:v>6.1082530302877345</c:v>
                </c:pt>
                <c:pt idx="16">
                  <c:v>6.1093551512247712</c:v>
                </c:pt>
                <c:pt idx="17">
                  <c:v>6.0201813216303339</c:v>
                </c:pt>
                <c:pt idx="18">
                  <c:v>5.6175985857496666</c:v>
                </c:pt>
                <c:pt idx="19">
                  <c:v>5.3229796168610868</c:v>
                </c:pt>
                <c:pt idx="20">
                  <c:v>5.282103175885223</c:v>
                </c:pt>
                <c:pt idx="21">
                  <c:v>5.1756970731508138</c:v>
                </c:pt>
                <c:pt idx="22">
                  <c:v>4.9438108279983473</c:v>
                </c:pt>
                <c:pt idx="23">
                  <c:v>4.7665848830076127</c:v>
                </c:pt>
                <c:pt idx="24">
                  <c:v>4.5828392803848992</c:v>
                </c:pt>
                <c:pt idx="25">
                  <c:v>4.3859417012468827</c:v>
                </c:pt>
                <c:pt idx="26">
                  <c:v>4.1526251480339083</c:v>
                </c:pt>
                <c:pt idx="27">
                  <c:v>3.8671317405039898</c:v>
                </c:pt>
                <c:pt idx="28">
                  <c:v>3.5816089430824176</c:v>
                </c:pt>
                <c:pt idx="29">
                  <c:v>3.3293897912204491</c:v>
                </c:pt>
              </c:numCache>
            </c:numRef>
          </c:val>
          <c:smooth val="0"/>
          <c:extLst>
            <c:ext xmlns:c16="http://schemas.microsoft.com/office/drawing/2014/chart" uri="{C3380CC4-5D6E-409C-BE32-E72D297353CC}">
              <c16:uniqueId val="{00000003-EC02-4A8C-84EE-A8DEBEA9D897}"/>
            </c:ext>
          </c:extLst>
        </c:ser>
        <c:dLbls>
          <c:showLegendKey val="0"/>
          <c:showVal val="0"/>
          <c:showCatName val="0"/>
          <c:showSerName val="0"/>
          <c:showPercent val="0"/>
          <c:showBubbleSize val="0"/>
        </c:dLbls>
        <c:smooth val="0"/>
        <c:axId val="1898431168"/>
        <c:axId val="1898428256"/>
      </c:lineChart>
      <c:catAx>
        <c:axId val="189843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8428256"/>
        <c:crosses val="autoZero"/>
        <c:auto val="1"/>
        <c:lblAlgn val="ctr"/>
        <c:lblOffset val="100"/>
        <c:noMultiLvlLbl val="0"/>
      </c:catAx>
      <c:valAx>
        <c:axId val="1898428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843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6D4D7-2B27-4F7C-B8B0-2903D2D186EC}" type="datetimeFigureOut">
              <a:rPr lang="en-US" smtClean="0"/>
              <a:t>2/17/2022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EBAE2-34CD-4993-9FC3-B43C8B08FFCC}" type="slidenum">
              <a:rPr lang="en-US" smtClean="0"/>
              <a:t>‹#›</a:t>
            </a:fld>
            <a:endParaRPr lang="en-US" dirty="0"/>
          </a:p>
        </p:txBody>
      </p:sp>
    </p:spTree>
    <p:extLst>
      <p:ext uri="{BB962C8B-B14F-4D97-AF65-F5344CB8AC3E}">
        <p14:creationId xmlns:p14="http://schemas.microsoft.com/office/powerpoint/2010/main" val="182682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403F0-33A0-4C35-8908-B6FAC78CF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77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403F0-33A0-4C35-8908-B6FAC78CF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59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50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07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46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931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57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EBAE2-34CD-4993-9FC3-B43C8B08FFCC}" type="slidenum">
              <a:rPr lang="en-US" smtClean="0"/>
              <a:t>47</a:t>
            </a:fld>
            <a:endParaRPr lang="en-US" dirty="0"/>
          </a:p>
        </p:txBody>
      </p:sp>
    </p:spTree>
    <p:extLst>
      <p:ext uri="{BB962C8B-B14F-4D97-AF65-F5344CB8AC3E}">
        <p14:creationId xmlns:p14="http://schemas.microsoft.com/office/powerpoint/2010/main" val="2120355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 descr="http://one10.dot.gov/office/phmsa/PHG/Shared%20Documents/PHMSA-icon-2560-X-144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88714" y="0"/>
            <a:ext cx="18000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01600" y="762000"/>
            <a:ext cx="1188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DOT_PHMSA_LONG signature_bb_jpg.jpg"/>
          <p:cNvPicPr/>
          <p:nvPr userDrawn="1"/>
        </p:nvPicPr>
        <p:blipFill>
          <a:blip r:embed="rId3" cstate="print"/>
          <a:srcRect/>
          <a:stretch>
            <a:fillRect/>
          </a:stretch>
        </p:blipFill>
        <p:spPr bwMode="auto">
          <a:xfrm>
            <a:off x="136957" y="76200"/>
            <a:ext cx="1895044" cy="609600"/>
          </a:xfrm>
          <a:prstGeom prst="rect">
            <a:avLst/>
          </a:prstGeom>
          <a:noFill/>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209038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469964-A054-439D-95E4-22EE23532E4A}" type="datetime1">
              <a:rPr lang="en-US" smtClean="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318444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673A0-0F14-4563-8B2C-1DA003A1B630}" type="datetime1">
              <a:rPr lang="en-US" smtClean="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195318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AB0CCB-FCF4-497F-85A2-7CF967C35ED0}"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103292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B3DC736B-0378-4501-A3FE-B43F526D51A3}"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5878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55452-87AA-4D24-B31C-2697EEC47B30}"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466419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25C53-716B-4319-9CC6-49A1C39E4357}"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2974155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21FA6C-8070-4E78-9978-C23127E8EF1B}"/>
              </a:ext>
            </a:extLst>
          </p:cNvPr>
          <p:cNvSpPr>
            <a:spLocks noGrp="1"/>
          </p:cNvSpPr>
          <p:nvPr>
            <p:ph type="dt" sz="half" idx="10"/>
          </p:nvPr>
        </p:nvSpPr>
        <p:spPr/>
        <p:txBody>
          <a:bodyPr/>
          <a:lstStyle/>
          <a:p>
            <a:fld id="{0A4F54CA-1748-4D73-A132-0E487FCD8938}" type="datetimeFigureOut">
              <a:rPr lang="en-US" smtClean="0"/>
              <a:t>2/17/2022</a:t>
            </a:fld>
            <a:endParaRPr lang="en-US" dirty="0"/>
          </a:p>
        </p:txBody>
      </p:sp>
      <p:sp>
        <p:nvSpPr>
          <p:cNvPr id="5" name="Footer Placeholder 4">
            <a:extLst>
              <a:ext uri="{FF2B5EF4-FFF2-40B4-BE49-F238E27FC236}">
                <a16:creationId xmlns:a16="http://schemas.microsoft.com/office/drawing/2014/main" id="{D043DC4D-4B90-40FC-BDC6-3F81A208BB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0201B8-8923-48E9-92B8-C32ECEB4F682}"/>
              </a:ext>
            </a:extLst>
          </p:cNvPr>
          <p:cNvSpPr>
            <a:spLocks noGrp="1"/>
          </p:cNvSpPr>
          <p:nvPr>
            <p:ph type="sldNum" sz="quarter" idx="12"/>
          </p:nvPr>
        </p:nvSpPr>
        <p:spPr/>
        <p:txBody>
          <a:bodyPr/>
          <a:lstStyle/>
          <a:p>
            <a:fld id="{FB7D62A9-0EF5-4353-8639-A6819D730E5C}" type="slidenum">
              <a:rPr lang="en-US" smtClean="0"/>
              <a:t>‹#›</a:t>
            </a:fld>
            <a:endParaRPr lang="en-US" dirty="0"/>
          </a:p>
        </p:txBody>
      </p:sp>
    </p:spTree>
    <p:extLst>
      <p:ext uri="{BB962C8B-B14F-4D97-AF65-F5344CB8AC3E}">
        <p14:creationId xmlns:p14="http://schemas.microsoft.com/office/powerpoint/2010/main" val="2024197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C6531C-D71C-4DC1-A972-2065395075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3E4E072-10F7-4E10-94E0-B3B1CAF556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032CBD-7913-453E-A6C0-C7BCE5942825}"/>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2E88CA9C-8DC7-4BCA-9590-5E74944C35A5}"/>
              </a:ext>
            </a:extLst>
          </p:cNvPr>
          <p:cNvSpPr txBox="1"/>
          <p:nvPr userDrawn="1"/>
        </p:nvSpPr>
        <p:spPr>
          <a:xfrm>
            <a:off x="5830710" y="6008755"/>
            <a:ext cx="575737" cy="276999"/>
          </a:xfrm>
          <a:prstGeom prst="rect">
            <a:avLst/>
          </a:prstGeom>
          <a:noFill/>
        </p:spPr>
        <p:txBody>
          <a:bodyPr wrap="square" rtlCol="0">
            <a:spAutoFit/>
          </a:bodyPr>
          <a:lstStyle/>
          <a:p>
            <a:fld id="{6E213B16-766B-48B4-8B51-0A91D6F0820D}" type="slidenum">
              <a:rPr lang="en-US" sz="1200" smtClean="0">
                <a:solidFill>
                  <a:schemeClr val="bg1"/>
                </a:solidFill>
                <a:latin typeface="Helvetica" panose="020B0403020202020204" pitchFamily="34" charset="0"/>
              </a:rPr>
              <a:t>‹#›</a:t>
            </a:fld>
            <a:endParaRPr lang="en-US" sz="1200" dirty="0">
              <a:solidFill>
                <a:schemeClr val="bg1"/>
              </a:solidFill>
              <a:latin typeface="Helvetica" panose="020B0403020202020204" pitchFamily="34" charset="0"/>
            </a:endParaRPr>
          </a:p>
        </p:txBody>
      </p:sp>
    </p:spTree>
    <p:extLst>
      <p:ext uri="{BB962C8B-B14F-4D97-AF65-F5344CB8AC3E}">
        <p14:creationId xmlns:p14="http://schemas.microsoft.com/office/powerpoint/2010/main" val="3420298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44566"/>
            <a:ext cx="10972800" cy="731837"/>
          </a:xfrm>
          <a:prstGeom prst="rect">
            <a:avLst/>
          </a:prstGeom>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74929172-4BF7-429F-BA25-7E9D1A4215EE}" type="datetimeFigureOut">
              <a:rPr lang="en-US" noProof="0" smtClean="0"/>
              <a:t>2/17/2022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7966EA62-41C5-4F9A-A915-5B0BC739C923}" type="slidenum">
              <a:rPr lang="en-US" noProof="0" smtClean="0"/>
              <a:t>‹#›</a:t>
            </a:fld>
            <a:endParaRPr lang="en-US" noProof="0" dirty="0"/>
          </a:p>
        </p:txBody>
      </p:sp>
      <p:cxnSp>
        <p:nvCxnSpPr>
          <p:cNvPr id="25" name="Straight Connector 24"/>
          <p:cNvCxnSpPr/>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579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4"/>
          <p:cNvSpPr txBox="1">
            <a:spLocks/>
          </p:cNvSpPr>
          <p:nvPr userDrawn="1"/>
        </p:nvSpPr>
        <p:spPr>
          <a:xfrm>
            <a:off x="0" y="533400"/>
            <a:ext cx="12192000" cy="46038"/>
          </a:xfrm>
          <a:prstGeom prst="rect">
            <a:avLst/>
          </a:prstGeom>
          <a:gradFill flip="none" rotWithShape="1">
            <a:gsLst>
              <a:gs pos="100000">
                <a:schemeClr val="accent1">
                  <a:lumMod val="5000"/>
                  <a:lumOff val="95000"/>
                </a:schemeClr>
              </a:gs>
              <a:gs pos="3261">
                <a:schemeClr val="accent6">
                  <a:lumMod val="75000"/>
                </a:schemeClr>
              </a:gs>
              <a:gs pos="100000">
                <a:schemeClr val="accent6">
                  <a:lumMod val="20000"/>
                  <a:lumOff val="80000"/>
                </a:schemeClr>
              </a:gs>
              <a:gs pos="100000">
                <a:srgbClr val="134777"/>
              </a:gs>
              <a:gs pos="100000">
                <a:schemeClr val="accent6">
                  <a:lumMod val="20000"/>
                  <a:lumOff val="80000"/>
                </a:schemeClr>
              </a:gs>
            </a:gsLst>
            <a:lin ang="0" scaled="1"/>
            <a:tileRect/>
          </a:gra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600" b="1" i="1" dirty="0">
              <a:solidFill>
                <a:schemeClr val="tx2"/>
              </a:solidFill>
              <a:latin typeface="Calibri" panose="020F0502020204030204" pitchFamily="34" charset="0"/>
            </a:endParaRPr>
          </a:p>
        </p:txBody>
      </p:sp>
      <p:sp>
        <p:nvSpPr>
          <p:cNvPr id="2" name="TextBox 1"/>
          <p:cNvSpPr txBox="1"/>
          <p:nvPr userDrawn="1"/>
        </p:nvSpPr>
        <p:spPr>
          <a:xfrm>
            <a:off x="9652000" y="6550226"/>
            <a:ext cx="393056" cy="307777"/>
          </a:xfrm>
          <a:prstGeom prst="rect">
            <a:avLst/>
          </a:prstGeom>
          <a:ln/>
        </p:spPr>
        <p:txBody>
          <a:bodyPr vert="horz" wrap="none" lIns="91440" tIns="45720" rIns="91440" bIns="45720" rtlCol="0" anchor="ctr">
            <a:spAutoFit/>
          </a:bodyPr>
          <a:lstStyle/>
          <a:p>
            <a:fld id="{A96AD408-8C81-4BC7-AF42-A8A2C144248C}" type="slidenum">
              <a:rPr lang="en-US" sz="1400" smtClean="0">
                <a:solidFill>
                  <a:srgbClr val="002060"/>
                </a:solidFill>
                <a:latin typeface="Times New Roman" panose="02020603050405020304" pitchFamily="18" charset="0"/>
                <a:cs typeface="Times New Roman" panose="02020603050405020304" pitchFamily="18" charset="0"/>
              </a:rPr>
              <a:t>‹#›</a:t>
            </a:fld>
            <a:endParaRPr lang="en-US"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82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0" y="6370638"/>
            <a:ext cx="3860800" cy="487362"/>
          </a:xfrm>
        </p:spPr>
        <p:txBody>
          <a:bodyPr>
            <a:normAutofit/>
          </a:bodyPr>
          <a:lstStyle>
            <a:lvl1pPr>
              <a:defRPr sz="1600">
                <a:solidFill>
                  <a:schemeClr val="bg1"/>
                </a:solidFill>
              </a:defRPr>
            </a:lvl1pPr>
          </a:lstStyle>
          <a:p>
            <a:r>
              <a:rPr lang="en-US"/>
              <a:t>Click to edit Master title style</a:t>
            </a:r>
          </a:p>
        </p:txBody>
      </p:sp>
      <p:sp>
        <p:nvSpPr>
          <p:cNvPr id="4" name="Footer Placeholder 3"/>
          <p:cNvSpPr>
            <a:spLocks noGrp="1"/>
          </p:cNvSpPr>
          <p:nvPr>
            <p:ph type="ftr" sz="quarter" idx="11"/>
          </p:nvPr>
        </p:nvSpPr>
        <p:spPr>
          <a:xfrm>
            <a:off x="4165600" y="6356351"/>
            <a:ext cx="3860800" cy="365125"/>
          </a:xfr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p:spPr>
        <p:txBody>
          <a:bodyPr/>
          <a:lstStyle/>
          <a:p>
            <a:fld id="{219F28EF-447D-42BE-84AD-4173871F8768}"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2794030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BBA88A9-77E9-47A6-9EDA-BC8B5285CD67}"/>
              </a:ext>
            </a:extLst>
          </p:cNvPr>
          <p:cNvSpPr txBox="1">
            <a:spLocks/>
          </p:cNvSpPr>
          <p:nvPr userDrawn="1"/>
        </p:nvSpPr>
        <p:spPr>
          <a:xfrm>
            <a:off x="5733535" y="6035676"/>
            <a:ext cx="711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68E7AD5-0B6B-4171-9DA6-9292C79DFDD6}" type="slidenum">
              <a:rPr lang="en-US" sz="1200" smtClean="0">
                <a:solidFill>
                  <a:schemeClr val="bg1"/>
                </a:solidFill>
                <a:latin typeface="Helvetica" panose="020B0403020202020204" pitchFamily="34" charset="0"/>
              </a:rPr>
              <a:pPr algn="ctr">
                <a:defRPr/>
              </a:pPr>
              <a:t>‹#›</a:t>
            </a:fld>
            <a:endParaRPr lang="en-US" sz="1200" dirty="0">
              <a:solidFill>
                <a:schemeClr val="bg1"/>
              </a:solidFill>
              <a:latin typeface="Helvetica" panose="020B0403020202020204" pitchFamily="34" charset="0"/>
            </a:endParaRPr>
          </a:p>
        </p:txBody>
      </p:sp>
    </p:spTree>
    <p:extLst>
      <p:ext uri="{BB962C8B-B14F-4D97-AF65-F5344CB8AC3E}">
        <p14:creationId xmlns:p14="http://schemas.microsoft.com/office/powerpoint/2010/main" val="1968850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454746"/>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15FC2B2-54CE-4E0F-965C-E42A29FF8DE6}"/>
              </a:ext>
            </a:extLst>
          </p:cNvPr>
          <p:cNvSpPr>
            <a:spLocks noGrp="1"/>
          </p:cNvSpPr>
          <p:nvPr>
            <p:ph type="sldNum" sz="quarter" idx="12"/>
          </p:nvPr>
        </p:nvSpPr>
        <p:spPr>
          <a:xfrm>
            <a:off x="4673600" y="6019801"/>
            <a:ext cx="2844800" cy="365125"/>
          </a:xfrm>
          <a:prstGeom prst="rect">
            <a:avLst/>
          </a:prstGeom>
        </p:spPr>
        <p:txBody>
          <a:bodyPr/>
          <a:lstStyle>
            <a:lvl1pPr>
              <a:defRPr>
                <a:solidFill>
                  <a:schemeClr val="bg1"/>
                </a:solidFill>
              </a:defRPr>
            </a:lvl1pPr>
          </a:lstStyle>
          <a:p>
            <a:pPr algn="ctr">
              <a:defRPr/>
            </a:pPr>
            <a:fld id="{168E7AD5-0B6B-4171-9DA6-9292C79DFDD6}" type="slidenum">
              <a:rPr lang="en-US" smtClean="0"/>
              <a:pPr algn="ctr">
                <a:defRPr/>
              </a:pPr>
              <a:t>‹#›</a:t>
            </a:fld>
            <a:endParaRPr lang="en-US" dirty="0"/>
          </a:p>
        </p:txBody>
      </p:sp>
    </p:spTree>
    <p:extLst>
      <p:ext uri="{BB962C8B-B14F-4D97-AF65-F5344CB8AC3E}">
        <p14:creationId xmlns:p14="http://schemas.microsoft.com/office/powerpoint/2010/main" val="1550044772"/>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sz="half" idx="1"/>
          </p:nvPr>
        </p:nvSpPr>
        <p:spPr>
          <a:xfrm>
            <a:off x="838200" y="1353987"/>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2"/>
          </p:nvPr>
        </p:nvSpPr>
        <p:spPr>
          <a:xfrm>
            <a:off x="6172200" y="1353987"/>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9276545" y="6435953"/>
            <a:ext cx="2743200" cy="365125"/>
          </a:xfrm>
          <a:prstGeom prst="rect">
            <a:avLst/>
          </a:prstGeom>
        </p:spPr>
        <p:txBody>
          <a:bodyPr vert="horz" lIns="91440" tIns="45720" rIns="91440" bIns="45720" rtlCol="0" anchor="ctr"/>
          <a:lstStyle>
            <a:lvl1pPr algn="r">
              <a:defRPr sz="900">
                <a:solidFill>
                  <a:srgbClr val="434343"/>
                </a:solidFill>
                <a:latin typeface="Times" panose="02020603050405020304" pitchFamily="18" charset="0"/>
                <a:cs typeface="Times" panose="02020603050405020304" pitchFamily="18" charset="0"/>
              </a:defRPr>
            </a:lvl1pPr>
          </a:lstStyle>
          <a:p>
            <a:fld id="{6536BDB8-E27B-402F-8C8D-B29426C82570}" type="slidenum">
              <a:rPr lang="en-US" smtClean="0"/>
              <a:pPr/>
              <a:t>‹#›</a:t>
            </a:fld>
            <a:endParaRPr lang="en-US" dirty="0"/>
          </a:p>
        </p:txBody>
      </p:sp>
    </p:spTree>
    <p:extLst>
      <p:ext uri="{BB962C8B-B14F-4D97-AF65-F5344CB8AC3E}">
        <p14:creationId xmlns:p14="http://schemas.microsoft.com/office/powerpoint/2010/main" val="2749138423"/>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56012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802188"/>
            <a:ext cx="10363200" cy="628651"/>
          </a:xfrm>
          <a:noFill/>
        </p:spPr>
        <p:txBody>
          <a:bodyPr/>
          <a:lstStyle>
            <a:lvl1pPr>
              <a:defRPr sz="2600" b="1">
                <a:solidFill>
                  <a:srgbClr val="4A4A73"/>
                </a:solidFill>
              </a:defRPr>
            </a:lvl1pPr>
          </a:lstStyle>
          <a:p>
            <a:r>
              <a:rPr lang="en-US" dirty="0"/>
              <a:t>Presentation Template (Times New Roman Bold 26)</a:t>
            </a:r>
          </a:p>
        </p:txBody>
      </p:sp>
      <p:sp>
        <p:nvSpPr>
          <p:cNvPr id="3" name="Subtitle 2"/>
          <p:cNvSpPr>
            <a:spLocks noGrp="1"/>
          </p:cNvSpPr>
          <p:nvPr>
            <p:ph type="subTitle" idx="1" hasCustomPrompt="1"/>
          </p:nvPr>
        </p:nvSpPr>
        <p:spPr>
          <a:xfrm>
            <a:off x="1828800" y="5400677"/>
            <a:ext cx="8534400" cy="628650"/>
          </a:xfrm>
        </p:spPr>
        <p:txBody>
          <a:bodyPr/>
          <a:lstStyle>
            <a:lvl1pPr marL="0" indent="0" algn="ctr">
              <a:buNone/>
              <a:defRPr sz="2400">
                <a:solidFill>
                  <a:srgbClr val="4A4A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(TNR 24)</a:t>
            </a:r>
          </a:p>
        </p:txBody>
      </p:sp>
      <p:sp>
        <p:nvSpPr>
          <p:cNvPr id="4" name="Date Placeholder 3"/>
          <p:cNvSpPr>
            <a:spLocks noGrp="1"/>
          </p:cNvSpPr>
          <p:nvPr>
            <p:ph type="dt" sz="half" idx="10"/>
          </p:nvPr>
        </p:nvSpPr>
        <p:spPr/>
        <p:txBody>
          <a:bodyPr/>
          <a:lstStyle/>
          <a:p>
            <a:fld id="{DC2A3A7E-28FE-46B7-853F-7D8AFBCA0568}"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5715003"/>
            <a:ext cx="406400" cy="365125"/>
          </a:xfrm>
        </p:spPr>
        <p:txBody>
          <a:bodyPr/>
          <a:lstStyle/>
          <a:p>
            <a:fld id="{BE4FB471-EBB4-4D81-9EA6-902E33AD37CE}" type="slidenum">
              <a:rPr lang="en-US" smtClean="0"/>
              <a:t>‹#›</a:t>
            </a:fld>
            <a:endParaRPr lang="en-US" dirty="0"/>
          </a:p>
        </p:txBody>
      </p:sp>
      <p:pic>
        <p:nvPicPr>
          <p:cNvPr id="7" name="Picture 6">
            <a:extLst>
              <a:ext uri="{FF2B5EF4-FFF2-40B4-BE49-F238E27FC236}">
                <a16:creationId xmlns:a16="http://schemas.microsoft.com/office/drawing/2014/main" id="{03765560-8294-4235-8377-77EC7264E5AD}"/>
              </a:ext>
            </a:extLst>
          </p:cNvPr>
          <p:cNvPicPr>
            <a:picLocks noChangeAspect="1"/>
          </p:cNvPicPr>
          <p:nvPr userDrawn="1"/>
        </p:nvPicPr>
        <p:blipFill rotWithShape="1">
          <a:blip r:embed="rId2"/>
          <a:srcRect t="8284" b="4166"/>
          <a:stretch/>
        </p:blipFill>
        <p:spPr>
          <a:xfrm>
            <a:off x="0" y="0"/>
            <a:ext cx="12192000" cy="4507186"/>
          </a:xfrm>
          <a:prstGeom prst="rect">
            <a:avLst/>
          </a:prstGeom>
        </p:spPr>
      </p:pic>
    </p:spTree>
    <p:extLst>
      <p:ext uri="{BB962C8B-B14F-4D97-AF65-F5344CB8AC3E}">
        <p14:creationId xmlns:p14="http://schemas.microsoft.com/office/powerpoint/2010/main" val="70685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6C0A"/>
          </a:solidFill>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773E5-EC9C-4287-8EF4-6AA5270DC913}"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190810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5210175"/>
          </a:xfrm>
          <a:solidFill>
            <a:srgbClr val="254061"/>
          </a:solidFill>
        </p:spPr>
        <p:txBody>
          <a:bodyPr anchor="ctr" anchorCtr="1"/>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406400" y="5305425"/>
            <a:ext cx="10363200" cy="4397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3FB0946-B414-4E1A-B6DC-AB73E84F46BF}"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260194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B212-4A56-469C-B47D-7C8F0759A629}"/>
              </a:ext>
            </a:extLst>
          </p:cNvPr>
          <p:cNvSpPr>
            <a:spLocks noGrp="1"/>
          </p:cNvSpPr>
          <p:nvPr>
            <p:ph type="title"/>
          </p:nvPr>
        </p:nvSpPr>
        <p:spPr>
          <a:solidFill>
            <a:srgbClr val="254061"/>
          </a:solidFill>
        </p:spPr>
        <p:txBody>
          <a:bodyPr/>
          <a:lstStyle/>
          <a:p>
            <a:r>
              <a:rPr lang="en-US"/>
              <a:t>Click to edit Master title style</a:t>
            </a:r>
          </a:p>
        </p:txBody>
      </p:sp>
      <p:sp>
        <p:nvSpPr>
          <p:cNvPr id="3" name="Date Placeholder 2">
            <a:extLst>
              <a:ext uri="{FF2B5EF4-FFF2-40B4-BE49-F238E27FC236}">
                <a16:creationId xmlns:a16="http://schemas.microsoft.com/office/drawing/2014/main" id="{AF30ABD8-DC24-4626-9D21-A81972D05CC1}"/>
              </a:ext>
            </a:extLst>
          </p:cNvPr>
          <p:cNvSpPr>
            <a:spLocks noGrp="1"/>
          </p:cNvSpPr>
          <p:nvPr>
            <p:ph type="dt" sz="half" idx="10"/>
          </p:nvPr>
        </p:nvSpPr>
        <p:spPr/>
        <p:txBody>
          <a:bodyPr/>
          <a:lstStyle/>
          <a:p>
            <a:fld id="{4691F0D9-7732-476F-9399-5C0B5DB134C3}" type="datetime1">
              <a:rPr lang="en-US" smtClean="0"/>
              <a:t>2/17/2022</a:t>
            </a:fld>
            <a:endParaRPr lang="en-US" dirty="0"/>
          </a:p>
        </p:txBody>
      </p:sp>
      <p:sp>
        <p:nvSpPr>
          <p:cNvPr id="4" name="Footer Placeholder 3">
            <a:extLst>
              <a:ext uri="{FF2B5EF4-FFF2-40B4-BE49-F238E27FC236}">
                <a16:creationId xmlns:a16="http://schemas.microsoft.com/office/drawing/2014/main" id="{BE3DEF84-E609-4D17-A9CC-E4C815BBD7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E4898DA-56CF-41AE-B64C-103A99B56218}"/>
              </a:ext>
            </a:extLst>
          </p:cNvPr>
          <p:cNvSpPr>
            <a:spLocks noGrp="1"/>
          </p:cNvSpPr>
          <p:nvPr>
            <p:ph type="sldNum" sz="quarter" idx="12"/>
          </p:nvPr>
        </p:nvSpPr>
        <p:spPr/>
        <p:txBody>
          <a:bodyPr/>
          <a:lstStyle/>
          <a:p>
            <a:fld id="{BE4FB471-EBB4-4D81-9EA6-902E33AD37CE}" type="slidenum">
              <a:rPr lang="en-US" smtClean="0"/>
              <a:t>‹#›</a:t>
            </a:fld>
            <a:endParaRPr lang="en-US" dirty="0"/>
          </a:p>
        </p:txBody>
      </p:sp>
      <p:sp>
        <p:nvSpPr>
          <p:cNvPr id="6" name="Content Placeholder 2">
            <a:extLst>
              <a:ext uri="{FF2B5EF4-FFF2-40B4-BE49-F238E27FC236}">
                <a16:creationId xmlns:a16="http://schemas.microsoft.com/office/drawing/2014/main" id="{BC964721-EB43-4B02-A1AA-599D41FF2488}"/>
              </a:ext>
            </a:extLst>
          </p:cNvPr>
          <p:cNvSpPr>
            <a:spLocks noGrp="1"/>
          </p:cNvSpPr>
          <p:nvPr>
            <p:ph idx="1"/>
          </p:nvPr>
        </p:nvSpPr>
        <p:spPr>
          <a:xfrm>
            <a:off x="609600" y="1600203"/>
            <a:ext cx="10972800" cy="4525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077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6C0A"/>
          </a:solidFill>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AB9165-6684-4040-89A4-C78819FB17B5}"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324558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6C0A"/>
          </a:solidFill>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9E9711-9D2D-4E4A-9DCF-67F568451627}" type="datetime1">
              <a:rPr lang="en-US" smtClean="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266394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8.png"/><Relationship Id="rId5" Type="http://schemas.openxmlformats.org/officeDocument/2006/relationships/slideLayout" Target="../slideLayouts/slideLayout20.xml"/><Relationship Id="rId10" Type="http://schemas.openxmlformats.org/officeDocument/2006/relationships/image" Target="../media/image7.pn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5C8E-9DE7-42FE-A9BB-92C35561222A}" type="datetimeFigureOut">
              <a:rPr lang="en-US" smtClean="0"/>
              <a:t>2/17/2022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28EF-447D-42BE-84AD-4173871F8768}" type="slidenum">
              <a:rPr lang="en-US" smtClean="0"/>
              <a:t>‹#›</a:t>
            </a:fld>
            <a:endParaRPr lang="en-US" dirty="0"/>
          </a:p>
        </p:txBody>
      </p:sp>
      <p:pic>
        <p:nvPicPr>
          <p:cNvPr id="8" name="Picture 1" descr="http://one10.dot.gov/office/phmsa/PHG/Shared%20Documents/PHMSA-icon-2560-X-14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88714" y="0"/>
            <a:ext cx="18000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1600" y="762000"/>
            <a:ext cx="1188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DOT_PHMSA_LONG signature_bb_jpg.jpg"/>
          <p:cNvPicPr/>
          <p:nvPr/>
        </p:nvPicPr>
        <p:blipFill>
          <a:blip r:embed="rId7" cstate="print"/>
          <a:srcRect/>
          <a:stretch>
            <a:fillRect/>
          </a:stretch>
        </p:blipFill>
        <p:spPr bwMode="auto">
          <a:xfrm>
            <a:off x="136957" y="76200"/>
            <a:ext cx="1895044" cy="609600"/>
          </a:xfrm>
          <a:prstGeom prst="rect">
            <a:avLst/>
          </a:prstGeom>
          <a:noFill/>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1813664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085850"/>
          </a:xfrm>
          <a:prstGeom prst="rect">
            <a:avLst/>
          </a:prstGeom>
          <a:solidFill>
            <a:srgbClr val="E46C0A"/>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1F0D9-7732-476F-9399-5C0B5DB134C3}" type="datetime1">
              <a:rPr lang="en-US" smtClean="0"/>
              <a:t>2/17/2022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0" y="5638803"/>
            <a:ext cx="406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FB471-EBB4-4D81-9EA6-902E33AD37CE}" type="slidenum">
              <a:rPr lang="en-US" smtClean="0"/>
              <a:t>‹#›</a:t>
            </a:fld>
            <a:endParaRPr lang="en-US" dirty="0"/>
          </a:p>
        </p:txBody>
      </p:sp>
    </p:spTree>
    <p:extLst>
      <p:ext uri="{BB962C8B-B14F-4D97-AF65-F5344CB8AC3E}">
        <p14:creationId xmlns:p14="http://schemas.microsoft.com/office/powerpoint/2010/main" val="28837050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ctr" defTabSz="914400" rtl="0" eaLnBrk="1" latinLnBrk="0" hangingPunct="1">
        <a:spcBef>
          <a:spcPct val="0"/>
        </a:spcBef>
        <a:buNone/>
        <a:defRPr sz="400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ClrTx/>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ClrTx/>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ClrTx/>
        <a:buFont typeface="Wingdings" panose="05000000000000000000" pitchFamily="2"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ClrTx/>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ClrTx/>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7A03D0-1922-4A2C-8800-32C80EF73B98}"/>
              </a:ext>
            </a:extLst>
          </p:cNvPr>
          <p:cNvSpPr/>
          <p:nvPr userDrawn="1"/>
        </p:nvSpPr>
        <p:spPr>
          <a:xfrm>
            <a:off x="0" y="5949193"/>
            <a:ext cx="12192000" cy="908808"/>
          </a:xfrm>
          <a:prstGeom prst="rect">
            <a:avLst/>
          </a:prstGeom>
          <a:gradFill flip="none" rotWithShape="1">
            <a:gsLst>
              <a:gs pos="9000">
                <a:schemeClr val="accent2">
                  <a:lumMod val="20000"/>
                  <a:lumOff val="80000"/>
                  <a:alpha val="70000"/>
                </a:schemeClr>
              </a:gs>
              <a:gs pos="48000">
                <a:schemeClr val="accent2">
                  <a:lumMod val="60000"/>
                  <a:lumOff val="40000"/>
                </a:schemeClr>
              </a:gs>
              <a:gs pos="78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FA8215BD-F55B-4447-A096-CAAA44DEB608}"/>
              </a:ext>
            </a:extLst>
          </p:cNvPr>
          <p:cNvSpPr/>
          <p:nvPr userDrawn="1"/>
        </p:nvSpPr>
        <p:spPr>
          <a:xfrm>
            <a:off x="4415953" y="6347230"/>
            <a:ext cx="3376795" cy="23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0" dirty="0">
                <a:solidFill>
                  <a:schemeClr val="accent1">
                    <a:lumMod val="50000"/>
                  </a:schemeClr>
                </a:solidFill>
                <a:latin typeface="+mj-lt"/>
              </a:rPr>
              <a:t>PHMSA: Your Safety is Our Mission</a:t>
            </a:r>
          </a:p>
        </p:txBody>
      </p:sp>
      <p:pic>
        <p:nvPicPr>
          <p:cNvPr id="10" name="Picture 9">
            <a:extLst>
              <a:ext uri="{FF2B5EF4-FFF2-40B4-BE49-F238E27FC236}">
                <a16:creationId xmlns:a16="http://schemas.microsoft.com/office/drawing/2014/main" id="{AFAF581C-197A-433D-9DD1-877E5E2AF5C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90756" y="5527346"/>
            <a:ext cx="2905979" cy="1330654"/>
          </a:xfrm>
          <a:prstGeom prst="rect">
            <a:avLst/>
          </a:prstGeom>
        </p:spPr>
      </p:pic>
      <p:grpSp>
        <p:nvGrpSpPr>
          <p:cNvPr id="11" name="Group 10">
            <a:extLst>
              <a:ext uri="{FF2B5EF4-FFF2-40B4-BE49-F238E27FC236}">
                <a16:creationId xmlns:a16="http://schemas.microsoft.com/office/drawing/2014/main" id="{FC88CB81-EBDD-498B-87A2-8E633A151C7C}"/>
              </a:ext>
            </a:extLst>
          </p:cNvPr>
          <p:cNvGrpSpPr/>
          <p:nvPr userDrawn="1"/>
        </p:nvGrpSpPr>
        <p:grpSpPr>
          <a:xfrm>
            <a:off x="340047" y="5949193"/>
            <a:ext cx="2119640" cy="827860"/>
            <a:chOff x="266802" y="5791199"/>
            <a:chExt cx="1838224" cy="957265"/>
          </a:xfrm>
        </p:grpSpPr>
        <p:pic>
          <p:nvPicPr>
            <p:cNvPr id="12" name="Picture 11" descr="Graphical user interface, text&#10;&#10;Description automatically generated">
              <a:extLst>
                <a:ext uri="{FF2B5EF4-FFF2-40B4-BE49-F238E27FC236}">
                  <a16:creationId xmlns:a16="http://schemas.microsoft.com/office/drawing/2014/main" id="{5B1752BA-92C2-476E-B2F4-09AFA3654C60}"/>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p:blipFill>
          <p:spPr>
            <a:xfrm>
              <a:off x="266802" y="5791199"/>
              <a:ext cx="1838224" cy="819151"/>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id="{D548F079-6BA6-4365-A603-C01E5CE72A70}"/>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266802" y="6472238"/>
              <a:ext cx="1191008" cy="276226"/>
            </a:xfrm>
            <a:prstGeom prst="rect">
              <a:avLst/>
            </a:prstGeom>
          </p:spPr>
        </p:pic>
      </p:grpSp>
    </p:spTree>
    <p:extLst>
      <p:ext uri="{BB962C8B-B14F-4D97-AF65-F5344CB8AC3E}">
        <p14:creationId xmlns:p14="http://schemas.microsoft.com/office/powerpoint/2010/main" val="1260305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ransition spd="med">
    <p:fade thruBlk="1"/>
  </p:transition>
  <p:txStyles>
    <p:titleStyle>
      <a:lvl1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2pPr>
      <a:lvl3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3pPr>
      <a:lvl4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4pPr>
      <a:lvl5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5pPr>
      <a:lvl6pPr marL="4572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6pPr>
      <a:lvl7pPr marL="9144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7pPr>
      <a:lvl8pPr marL="13716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8pPr>
      <a:lvl9pPr marL="18288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9pPr>
    </p:titleStyle>
    <p:bodyStyle>
      <a:lvl1pPr marL="342900" indent="-342900" algn="l" rtl="0" eaLnBrk="1" fontAlgn="base" hangingPunct="1">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1" fontAlgn="base" hangingPunct="1">
        <a:spcBef>
          <a:spcPct val="50000"/>
        </a:spcBef>
        <a:spcAft>
          <a:spcPct val="0"/>
        </a:spcAft>
        <a:buClr>
          <a:srgbClr val="000099"/>
        </a:buClr>
        <a:buChar char="–"/>
        <a:defRPr sz="2000">
          <a:solidFill>
            <a:schemeClr val="tx1"/>
          </a:solidFill>
          <a:latin typeface="+mn-lt"/>
        </a:defRPr>
      </a:lvl2pPr>
      <a:lvl3pPr marL="1143000" indent="-228600" algn="l" rtl="0" eaLnBrk="1" fontAlgn="base" hangingPunct="1">
        <a:spcBef>
          <a:spcPct val="50000"/>
        </a:spcBef>
        <a:spcAft>
          <a:spcPct val="0"/>
        </a:spcAft>
        <a:buClr>
          <a:srgbClr val="000099"/>
        </a:buClr>
        <a:buChar char="•"/>
        <a:defRPr sz="2000">
          <a:solidFill>
            <a:schemeClr val="tx1"/>
          </a:solidFill>
          <a:latin typeface="+mn-lt"/>
        </a:defRPr>
      </a:lvl3pPr>
      <a:lvl4pPr marL="1600200" indent="-228600" algn="l" rtl="0" eaLnBrk="1" fontAlgn="base" hangingPunct="1">
        <a:spcBef>
          <a:spcPct val="50000"/>
        </a:spcBef>
        <a:spcAft>
          <a:spcPct val="0"/>
        </a:spcAft>
        <a:buClr>
          <a:srgbClr val="000099"/>
        </a:buClr>
        <a:buChar char="–"/>
        <a:defRPr sz="2000">
          <a:solidFill>
            <a:schemeClr val="tx1"/>
          </a:solidFill>
          <a:latin typeface="+mn-lt"/>
        </a:defRPr>
      </a:lvl4pPr>
      <a:lvl5pPr marL="2057400" indent="-228600" algn="l" rtl="0" eaLnBrk="1" fontAlgn="base" hangingPunct="1">
        <a:spcBef>
          <a:spcPct val="50000"/>
        </a:spcBef>
        <a:spcAft>
          <a:spcPct val="0"/>
        </a:spcAft>
        <a:buClr>
          <a:srgbClr val="000099"/>
        </a:buClr>
        <a:buChar char="»"/>
        <a:defRPr sz="2000">
          <a:solidFill>
            <a:schemeClr val="tx1"/>
          </a:solidFill>
          <a:latin typeface="+mn-lt"/>
        </a:defRPr>
      </a:lvl5pPr>
      <a:lvl6pPr marL="2514600" indent="-228600" algn="l" rtl="0" eaLnBrk="1" fontAlgn="base" hangingPunct="1">
        <a:spcBef>
          <a:spcPct val="50000"/>
        </a:spcBef>
        <a:spcAft>
          <a:spcPct val="0"/>
        </a:spcAft>
        <a:buClr>
          <a:srgbClr val="000099"/>
        </a:buClr>
        <a:buChar char="»"/>
        <a:defRPr sz="2000">
          <a:solidFill>
            <a:schemeClr val="tx1"/>
          </a:solidFill>
          <a:latin typeface="+mn-lt"/>
        </a:defRPr>
      </a:lvl6pPr>
      <a:lvl7pPr marL="2971800" indent="-228600" algn="l" rtl="0" eaLnBrk="1" fontAlgn="base" hangingPunct="1">
        <a:spcBef>
          <a:spcPct val="50000"/>
        </a:spcBef>
        <a:spcAft>
          <a:spcPct val="0"/>
        </a:spcAft>
        <a:buClr>
          <a:srgbClr val="000099"/>
        </a:buClr>
        <a:buChar char="»"/>
        <a:defRPr sz="2000">
          <a:solidFill>
            <a:schemeClr val="tx1"/>
          </a:solidFill>
          <a:latin typeface="+mn-lt"/>
        </a:defRPr>
      </a:lvl7pPr>
      <a:lvl8pPr marL="3429000" indent="-228600" algn="l" rtl="0" eaLnBrk="1" fontAlgn="base" hangingPunct="1">
        <a:spcBef>
          <a:spcPct val="50000"/>
        </a:spcBef>
        <a:spcAft>
          <a:spcPct val="0"/>
        </a:spcAft>
        <a:buClr>
          <a:srgbClr val="000099"/>
        </a:buClr>
        <a:buChar char="»"/>
        <a:defRPr sz="2000">
          <a:solidFill>
            <a:schemeClr val="tx1"/>
          </a:solidFill>
          <a:latin typeface="+mn-lt"/>
        </a:defRPr>
      </a:lvl8pPr>
      <a:lvl9pPr marL="3886200" indent="-228600" algn="l" rtl="0" eaLnBrk="1" fontAlgn="base" hangingPunct="1">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info.gov/app/details/USCODE-2014-title49/USCODE-2014-title49-subtitleVIII-chap601-sec6010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www.epa.gov/ghgemissions/draft-inventory-us-greenhouse-gas-emissions-and-sinks-1990-2019" TargetMode="External"/><Relationship Id="rId7" Type="http://schemas.openxmlformats.org/officeDocument/2006/relationships/hyperlink" Target="https://ghgdata.epa.gov/ghgp/main.do" TargetMode="External"/><Relationship Id="rId2" Type="http://schemas.openxmlformats.org/officeDocument/2006/relationships/hyperlink" Target="https://www.epa.gov/ghgreporting/greenhouse-gas-reporting-program-and-us-inventory-greenhouse-gas-emissions-and-sinks#:~:text=While%20the%20Inventory%20provides%20high,gas%20emissions%20at%20individual%20facilities." TargetMode="External"/><Relationship Id="rId1" Type="http://schemas.openxmlformats.org/officeDocument/2006/relationships/slideLayout" Target="../slideLayouts/slideLayout5.xml"/><Relationship Id="rId6" Type="http://schemas.openxmlformats.org/officeDocument/2006/relationships/hyperlink" Target="https://www.epa.gov/ghgreporting/ghgrp-petroleum-and-natural-gas-systems-sector-industrial-profile" TargetMode="External"/><Relationship Id="rId5" Type="http://schemas.openxmlformats.org/officeDocument/2006/relationships/hyperlink" Target="https://www.epa.gov/ghgreporting/ghgrp-and-oil-and-gas-industry" TargetMode="External"/><Relationship Id="rId4" Type="http://schemas.openxmlformats.org/officeDocument/2006/relationships/hyperlink" Target="https://www.epa.gov/ghgemissions/natural-gas-and-petroleum-systems-ghg-inventory-additional-information-1990-2019-gh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mailto:byron.coy@dot.gov"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congress.gov/bill/116th-congress/house-bill/133/text"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83353"/>
            <a:ext cx="10515600" cy="5038215"/>
          </a:xfrm>
        </p:spPr>
        <p:txBody>
          <a:bodyPr>
            <a:normAutofit/>
          </a:bodyPr>
          <a:lstStyle/>
          <a:p>
            <a:r>
              <a:rPr lang="en-US" sz="5400" b="1" dirty="0"/>
              <a:t>Welcome to the</a:t>
            </a:r>
            <a:br>
              <a:rPr lang="en-US" sz="5400" b="1" dirty="0"/>
            </a:br>
            <a:r>
              <a:rPr lang="en-US" sz="5400" b="1" dirty="0"/>
              <a:t>Informational Webinar for</a:t>
            </a:r>
            <a:br>
              <a:rPr lang="en-US" sz="5400" b="1" dirty="0"/>
            </a:br>
            <a:r>
              <a:rPr lang="en-US" sz="5400" b="1" dirty="0"/>
              <a:t>Section 114</a:t>
            </a:r>
            <a:br>
              <a:rPr lang="en-US" sz="5400" b="1" dirty="0"/>
            </a:br>
            <a:r>
              <a:rPr lang="en-US" sz="5400" b="1" dirty="0"/>
              <a:t>of the PIPES Act of 2020</a:t>
            </a:r>
            <a:br>
              <a:rPr lang="en-US" sz="5400" b="1" dirty="0"/>
            </a:br>
            <a:br>
              <a:rPr lang="en-US" sz="5400" b="1" dirty="0"/>
            </a:br>
            <a:r>
              <a:rPr lang="en-US" sz="5400" b="1" dirty="0"/>
              <a:t>We will start at 10.35a</a:t>
            </a:r>
          </a:p>
        </p:txBody>
      </p:sp>
    </p:spTree>
    <p:extLst>
      <p:ext uri="{BB962C8B-B14F-4D97-AF65-F5344CB8AC3E}">
        <p14:creationId xmlns:p14="http://schemas.microsoft.com/office/powerpoint/2010/main" val="393524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D6463B-FAD9-404C-ACAF-C2A1C6EF4555}"/>
              </a:ext>
            </a:extLst>
          </p:cNvPr>
          <p:cNvSpPr>
            <a:spLocks noGrp="1"/>
          </p:cNvSpPr>
          <p:nvPr>
            <p:ph type="title"/>
          </p:nvPr>
        </p:nvSpPr>
        <p:spPr/>
        <p:txBody>
          <a:bodyPr>
            <a:normAutofit/>
          </a:bodyPr>
          <a:lstStyle/>
          <a:p>
            <a:r>
              <a:rPr lang="en-US" dirty="0"/>
              <a:t>Who must update their plans?</a:t>
            </a:r>
          </a:p>
        </p:txBody>
      </p:sp>
      <p:sp>
        <p:nvSpPr>
          <p:cNvPr id="4" name="Slide Number Placeholder 3">
            <a:extLst>
              <a:ext uri="{FF2B5EF4-FFF2-40B4-BE49-F238E27FC236}">
                <a16:creationId xmlns:a16="http://schemas.microsoft.com/office/drawing/2014/main" id="{663A9D90-3F8A-4A15-B64D-D06ECB3F15D9}"/>
              </a:ext>
            </a:extLst>
          </p:cNvPr>
          <p:cNvSpPr>
            <a:spLocks noGrp="1"/>
          </p:cNvSpPr>
          <p:nvPr>
            <p:ph type="sldNum" sz="quarter" idx="12"/>
          </p:nvPr>
        </p:nvSpPr>
        <p:spPr/>
        <p:txBody>
          <a:bodyPr/>
          <a:lstStyle/>
          <a:p>
            <a:fld id="{BE4FB471-EBB4-4D81-9EA6-902E33AD37CE}" type="slidenum">
              <a:rPr lang="en-US">
                <a:solidFill>
                  <a:prstClr val="black">
                    <a:tint val="75000"/>
                  </a:prstClr>
                </a:solidFill>
                <a:latin typeface="Georgia"/>
              </a:rPr>
              <a:pPr/>
              <a:t>10</a:t>
            </a:fld>
            <a:endParaRPr lang="en-US" dirty="0">
              <a:solidFill>
                <a:prstClr val="black">
                  <a:tint val="75000"/>
                </a:prstClr>
              </a:solidFill>
              <a:latin typeface="Georgia"/>
            </a:endParaRPr>
          </a:p>
        </p:txBody>
      </p:sp>
      <p:sp>
        <p:nvSpPr>
          <p:cNvPr id="6" name="Content Placeholder 5">
            <a:extLst>
              <a:ext uri="{FF2B5EF4-FFF2-40B4-BE49-F238E27FC236}">
                <a16:creationId xmlns:a16="http://schemas.microsoft.com/office/drawing/2014/main" id="{38F64D17-2960-4967-BF90-C9BE0E0CBD20}"/>
              </a:ext>
            </a:extLst>
          </p:cNvPr>
          <p:cNvSpPr>
            <a:spLocks noGrp="1"/>
          </p:cNvSpPr>
          <p:nvPr>
            <p:ph idx="1"/>
          </p:nvPr>
        </p:nvSpPr>
        <p:spPr>
          <a:xfrm>
            <a:off x="1981200" y="1356803"/>
            <a:ext cx="5812032" cy="4525963"/>
          </a:xfrm>
        </p:spPr>
        <p:txBody>
          <a:bodyPr>
            <a:normAutofit fontScale="92500" lnSpcReduction="20000"/>
          </a:bodyPr>
          <a:lstStyle/>
          <a:p>
            <a:pPr marL="0" indent="0">
              <a:buNone/>
            </a:pPr>
            <a:r>
              <a:rPr lang="en-US" b="1" dirty="0"/>
              <a:t>§ 114(a) of the PIPES Act of 2020 revises 49 U.S.C. § 60108.  </a:t>
            </a:r>
            <a:r>
              <a:rPr lang="en-US" dirty="0"/>
              <a:t>These slides put the amendments in context.</a:t>
            </a:r>
          </a:p>
          <a:p>
            <a:endParaRPr lang="en-US" dirty="0"/>
          </a:p>
          <a:p>
            <a:pPr marL="0" indent="0">
              <a:buNone/>
            </a:pPr>
            <a:r>
              <a:rPr lang="en-US" b="1" dirty="0">
                <a:hlinkClick r:id="rId2"/>
              </a:rPr>
              <a:t>49 U.S.C. § 60108</a:t>
            </a:r>
            <a:endParaRPr lang="en-US" b="1" dirty="0"/>
          </a:p>
          <a:p>
            <a:pPr marL="0" indent="0">
              <a:buNone/>
            </a:pPr>
            <a:r>
              <a:rPr lang="en-US" dirty="0"/>
              <a:t>(a) Plans.--(1) </a:t>
            </a:r>
            <a:r>
              <a:rPr lang="en-US" dirty="0">
                <a:solidFill>
                  <a:schemeClr val="tx2">
                    <a:lumMod val="60000"/>
                    <a:lumOff val="40000"/>
                  </a:schemeClr>
                </a:solidFill>
              </a:rPr>
              <a:t>Each person owning or operating a gas pipeline facility or hazardous liquid pipeline facility </a:t>
            </a:r>
            <a:r>
              <a:rPr lang="en-US" dirty="0"/>
              <a:t>shall carry out a current written plan (including any changes) for inspection and maintenance of each facility used in the transportation and owned or operated by the person. […]</a:t>
            </a:r>
          </a:p>
        </p:txBody>
      </p:sp>
      <p:sp>
        <p:nvSpPr>
          <p:cNvPr id="7" name="Callout: Bent Line 6">
            <a:extLst>
              <a:ext uri="{FF2B5EF4-FFF2-40B4-BE49-F238E27FC236}">
                <a16:creationId xmlns:a16="http://schemas.microsoft.com/office/drawing/2014/main" id="{DD4544AF-DC35-4445-8844-CB4FCB96788B}"/>
              </a:ext>
            </a:extLst>
          </p:cNvPr>
          <p:cNvSpPr/>
          <p:nvPr/>
        </p:nvSpPr>
        <p:spPr>
          <a:xfrm>
            <a:off x="7530096" y="2037261"/>
            <a:ext cx="2670837" cy="916449"/>
          </a:xfrm>
          <a:prstGeom prst="borderCallout2">
            <a:avLst>
              <a:gd name="adj1" fmla="val 47462"/>
              <a:gd name="adj2" fmla="val 41"/>
              <a:gd name="adj3" fmla="val 47463"/>
              <a:gd name="adj4" fmla="val -16667"/>
              <a:gd name="adj5" fmla="val 96968"/>
              <a:gd name="adj6" fmla="val -36569"/>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prstClr val="black"/>
              </a:solidFill>
              <a:latin typeface="Georgia"/>
            </a:endParaRPr>
          </a:p>
        </p:txBody>
      </p:sp>
      <p:sp>
        <p:nvSpPr>
          <p:cNvPr id="8" name="TextBox 7">
            <a:extLst>
              <a:ext uri="{FF2B5EF4-FFF2-40B4-BE49-F238E27FC236}">
                <a16:creationId xmlns:a16="http://schemas.microsoft.com/office/drawing/2014/main" id="{05DA555A-9A5F-4A89-9320-D56C939EB869}"/>
              </a:ext>
            </a:extLst>
          </p:cNvPr>
          <p:cNvSpPr txBox="1"/>
          <p:nvPr/>
        </p:nvSpPr>
        <p:spPr>
          <a:xfrm>
            <a:off x="7740605" y="2210349"/>
            <a:ext cx="2315603" cy="646331"/>
          </a:xfrm>
          <a:prstGeom prst="rect">
            <a:avLst/>
          </a:prstGeom>
          <a:noFill/>
        </p:spPr>
        <p:txBody>
          <a:bodyPr wrap="square" rtlCol="0">
            <a:spAutoFit/>
          </a:bodyPr>
          <a:lstStyle/>
          <a:p>
            <a:r>
              <a:rPr lang="en-US" dirty="0">
                <a:solidFill>
                  <a:prstClr val="black"/>
                </a:solidFill>
                <a:latin typeface="Georgia"/>
              </a:rPr>
              <a:t>Unchanged, but defines the scope</a:t>
            </a:r>
          </a:p>
        </p:txBody>
      </p:sp>
    </p:spTree>
    <p:extLst>
      <p:ext uri="{BB962C8B-B14F-4D97-AF65-F5344CB8AC3E}">
        <p14:creationId xmlns:p14="http://schemas.microsoft.com/office/powerpoint/2010/main" val="182914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E63B-6579-496B-97EB-2EF65B9BB914}"/>
              </a:ext>
            </a:extLst>
          </p:cNvPr>
          <p:cNvSpPr>
            <a:spLocks noGrp="1"/>
          </p:cNvSpPr>
          <p:nvPr>
            <p:ph type="title"/>
          </p:nvPr>
        </p:nvSpPr>
        <p:spPr/>
        <p:txBody>
          <a:bodyPr/>
          <a:lstStyle/>
          <a:p>
            <a:r>
              <a:rPr lang="en-US" dirty="0"/>
              <a:t>Who must update their plans?, cont’d</a:t>
            </a:r>
          </a:p>
        </p:txBody>
      </p:sp>
      <p:sp>
        <p:nvSpPr>
          <p:cNvPr id="3" name="Content Placeholder 2">
            <a:extLst>
              <a:ext uri="{FF2B5EF4-FFF2-40B4-BE49-F238E27FC236}">
                <a16:creationId xmlns:a16="http://schemas.microsoft.com/office/drawing/2014/main" id="{E9975034-7566-492B-BF01-CFFA44D29567}"/>
              </a:ext>
            </a:extLst>
          </p:cNvPr>
          <p:cNvSpPr>
            <a:spLocks noGrp="1"/>
          </p:cNvSpPr>
          <p:nvPr>
            <p:ph idx="1"/>
          </p:nvPr>
        </p:nvSpPr>
        <p:spPr/>
        <p:txBody>
          <a:bodyPr>
            <a:normAutofit fontScale="92500" lnSpcReduction="10000"/>
          </a:bodyPr>
          <a:lstStyle/>
          <a:p>
            <a:r>
              <a:rPr lang="en-US" dirty="0"/>
              <a:t>Inspection and Maintenance Plan requirements in 49 U.S.C. 60108 apply to “each person owning or operating a </a:t>
            </a:r>
            <a:r>
              <a:rPr lang="en-US" i="1" dirty="0"/>
              <a:t>gas pipeline facility </a:t>
            </a:r>
            <a:r>
              <a:rPr lang="en-US" dirty="0"/>
              <a:t>or </a:t>
            </a:r>
            <a:r>
              <a:rPr lang="en-US" i="1" dirty="0"/>
              <a:t>hazardous liquid pipeline facility.</a:t>
            </a:r>
            <a:endParaRPr lang="en-US" dirty="0"/>
          </a:p>
          <a:p>
            <a:r>
              <a:rPr lang="en-US" dirty="0"/>
              <a:t>The requirement to eliminate hazardous leaks and minimize releases of natural gas from pipeline facilities applies to all operators of</a:t>
            </a:r>
            <a:r>
              <a:rPr lang="en-US" sz="2400" dirty="0"/>
              <a:t> </a:t>
            </a:r>
            <a:r>
              <a:rPr lang="en-US" sz="2800" dirty="0"/>
              <a:t>“pipeline facilities” under the Federal Pipeline Safety Laws —whether that facility transports natural gas or not</a:t>
            </a:r>
          </a:p>
          <a:p>
            <a:pPr lvl="1"/>
            <a:r>
              <a:rPr lang="en-US" dirty="0"/>
              <a:t>Could apply to a hazardous liquid pipeline facility that utilizes natural gas in the pipeline facility.</a:t>
            </a:r>
          </a:p>
          <a:p>
            <a:r>
              <a:rPr lang="en-US" dirty="0"/>
              <a:t>The requirement to address the replacement or remediation of leak prone facilities is also not limited to gas pipeline operators.</a:t>
            </a:r>
          </a:p>
          <a:p>
            <a:pPr lvl="1"/>
            <a:endParaRPr lang="en-US" dirty="0"/>
          </a:p>
        </p:txBody>
      </p:sp>
      <p:sp>
        <p:nvSpPr>
          <p:cNvPr id="4" name="Slide Number Placeholder 3">
            <a:extLst>
              <a:ext uri="{FF2B5EF4-FFF2-40B4-BE49-F238E27FC236}">
                <a16:creationId xmlns:a16="http://schemas.microsoft.com/office/drawing/2014/main" id="{01E9A501-048C-4435-88B5-C02295A94549}"/>
              </a:ext>
            </a:extLst>
          </p:cNvPr>
          <p:cNvSpPr>
            <a:spLocks noGrp="1"/>
          </p:cNvSpPr>
          <p:nvPr>
            <p:ph type="sldNum" sz="quarter" idx="12"/>
          </p:nvPr>
        </p:nvSpPr>
        <p:spPr/>
        <p:txBody>
          <a:bodyPr/>
          <a:lstStyle/>
          <a:p>
            <a:fld id="{BE4FB471-EBB4-4D81-9EA6-902E33AD37CE}" type="slidenum">
              <a:rPr lang="en-US">
                <a:solidFill>
                  <a:prstClr val="black">
                    <a:tint val="75000"/>
                  </a:prstClr>
                </a:solidFill>
                <a:latin typeface="Georgia"/>
              </a:rPr>
              <a:pPr/>
              <a:t>11</a:t>
            </a:fld>
            <a:endParaRPr lang="en-US" dirty="0">
              <a:solidFill>
                <a:prstClr val="black">
                  <a:tint val="75000"/>
                </a:prstClr>
              </a:solidFill>
              <a:latin typeface="Georgia"/>
            </a:endParaRPr>
          </a:p>
        </p:txBody>
      </p:sp>
    </p:spTree>
    <p:extLst>
      <p:ext uri="{BB962C8B-B14F-4D97-AF65-F5344CB8AC3E}">
        <p14:creationId xmlns:p14="http://schemas.microsoft.com/office/powerpoint/2010/main" val="3242570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562E-AC97-4C39-B123-3B33B9F837FC}"/>
              </a:ext>
            </a:extLst>
          </p:cNvPr>
          <p:cNvSpPr>
            <a:spLocks noGrp="1"/>
          </p:cNvSpPr>
          <p:nvPr>
            <p:ph type="title"/>
          </p:nvPr>
        </p:nvSpPr>
        <p:spPr/>
        <p:txBody>
          <a:bodyPr/>
          <a:lstStyle/>
          <a:p>
            <a:r>
              <a:rPr lang="en-US" dirty="0"/>
              <a:t>What must be changed in the plans?</a:t>
            </a:r>
          </a:p>
        </p:txBody>
      </p:sp>
      <p:sp>
        <p:nvSpPr>
          <p:cNvPr id="3" name="Content Placeholder 2">
            <a:extLst>
              <a:ext uri="{FF2B5EF4-FFF2-40B4-BE49-F238E27FC236}">
                <a16:creationId xmlns:a16="http://schemas.microsoft.com/office/drawing/2014/main" id="{23DF4707-D3BB-4BFD-B3A0-FB07D4F000C1}"/>
              </a:ext>
            </a:extLst>
          </p:cNvPr>
          <p:cNvSpPr>
            <a:spLocks noGrp="1"/>
          </p:cNvSpPr>
          <p:nvPr>
            <p:ph idx="1"/>
          </p:nvPr>
        </p:nvSpPr>
        <p:spPr>
          <a:xfrm>
            <a:off x="1676401" y="1402851"/>
            <a:ext cx="5068671" cy="4601077"/>
          </a:xfrm>
        </p:spPr>
        <p:txBody>
          <a:bodyPr>
            <a:normAutofit fontScale="62500" lnSpcReduction="20000"/>
          </a:bodyPr>
          <a:lstStyle/>
          <a:p>
            <a:pPr marL="0" indent="0">
              <a:buNone/>
            </a:pPr>
            <a:r>
              <a:rPr lang="en-US" b="1" dirty="0"/>
              <a:t>49 U.S.C. § 60108(a)(2)</a:t>
            </a:r>
          </a:p>
          <a:p>
            <a:pPr marL="0" indent="0">
              <a:buNone/>
            </a:pPr>
            <a:r>
              <a:rPr lang="en-US" dirty="0"/>
              <a:t>In deciding on the adequacy of a plan, the Secretary or authority shall consider-</a:t>
            </a:r>
          </a:p>
          <a:p>
            <a:pPr marL="0" indent="0">
              <a:buNone/>
            </a:pPr>
            <a:r>
              <a:rPr lang="en-US" dirty="0"/>
              <a:t>(A) relevant available pipeline safety information;</a:t>
            </a:r>
          </a:p>
          <a:p>
            <a:pPr marL="0" indent="0">
              <a:buNone/>
            </a:pPr>
            <a:r>
              <a:rPr lang="en-US" dirty="0"/>
              <a:t>(B) the appropriateness of the plan for the particular kind of pipeline transportation or facility;</a:t>
            </a:r>
          </a:p>
          <a:p>
            <a:pPr marL="0" indent="0">
              <a:buNone/>
            </a:pPr>
            <a:r>
              <a:rPr lang="en-US" dirty="0"/>
              <a:t>(C) the reasonableness of the plan; </a:t>
            </a:r>
          </a:p>
          <a:p>
            <a:pPr marL="0" indent="0">
              <a:buNone/>
            </a:pPr>
            <a:r>
              <a:rPr lang="en-US" dirty="0"/>
              <a:t>(D) the extent to which the plan will contribute to—</a:t>
            </a:r>
          </a:p>
          <a:p>
            <a:pPr marL="400050" lvl="1" indent="0">
              <a:buNone/>
            </a:pPr>
            <a:r>
              <a:rPr lang="en-US" dirty="0"/>
              <a:t>(i) public safety;</a:t>
            </a:r>
          </a:p>
          <a:p>
            <a:pPr marL="400050" lvl="1" indent="0">
              <a:buNone/>
            </a:pPr>
            <a:r>
              <a:rPr lang="en-US" dirty="0">
                <a:solidFill>
                  <a:schemeClr val="accent1"/>
                </a:solidFill>
              </a:rPr>
              <a:t>(ii) eliminating hazardous leaks and minimizing releases of natural gas from pipeline facilities; and</a:t>
            </a:r>
          </a:p>
          <a:p>
            <a:pPr marL="400050" lvl="1" indent="0">
              <a:buNone/>
            </a:pPr>
            <a:r>
              <a:rPr lang="en-US" dirty="0"/>
              <a:t>(iii) the protection of the environment; and</a:t>
            </a:r>
          </a:p>
          <a:p>
            <a:pPr marL="0" indent="0">
              <a:buNone/>
            </a:pPr>
            <a:r>
              <a:rPr lang="en-US" dirty="0">
                <a:solidFill>
                  <a:schemeClr val="accent1"/>
                </a:solidFill>
              </a:rPr>
              <a:t>(E) the extent to which the plan addresses the replacement or remediation of pipelines that are known to leak based on the material (including cast iron, unprotected steel, wrought iron, and historic plastics with known issues), design, or past operating and maintenance history of the pipeline.</a:t>
            </a:r>
          </a:p>
        </p:txBody>
      </p:sp>
      <p:sp>
        <p:nvSpPr>
          <p:cNvPr id="4" name="Slide Number Placeholder 3">
            <a:extLst>
              <a:ext uri="{FF2B5EF4-FFF2-40B4-BE49-F238E27FC236}">
                <a16:creationId xmlns:a16="http://schemas.microsoft.com/office/drawing/2014/main" id="{891B92E7-4812-41CC-BD57-AFE1EF625002}"/>
              </a:ext>
            </a:extLst>
          </p:cNvPr>
          <p:cNvSpPr>
            <a:spLocks noGrp="1"/>
          </p:cNvSpPr>
          <p:nvPr>
            <p:ph type="sldNum" sz="quarter" idx="12"/>
          </p:nvPr>
        </p:nvSpPr>
        <p:spPr/>
        <p:txBody>
          <a:bodyPr/>
          <a:lstStyle/>
          <a:p>
            <a:fld id="{BE4FB471-EBB4-4D81-9EA6-902E33AD37CE}" type="slidenum">
              <a:rPr lang="en-US">
                <a:solidFill>
                  <a:prstClr val="black">
                    <a:tint val="75000"/>
                  </a:prstClr>
                </a:solidFill>
                <a:latin typeface="Georgia"/>
              </a:rPr>
              <a:pPr/>
              <a:t>12</a:t>
            </a:fld>
            <a:endParaRPr lang="en-US" dirty="0">
              <a:solidFill>
                <a:prstClr val="black">
                  <a:tint val="75000"/>
                </a:prstClr>
              </a:solidFill>
              <a:latin typeface="Georgia"/>
            </a:endParaRPr>
          </a:p>
        </p:txBody>
      </p:sp>
      <p:sp>
        <p:nvSpPr>
          <p:cNvPr id="5" name="Callout: Line 4">
            <a:extLst>
              <a:ext uri="{FF2B5EF4-FFF2-40B4-BE49-F238E27FC236}">
                <a16:creationId xmlns:a16="http://schemas.microsoft.com/office/drawing/2014/main" id="{34623F5B-36C6-4747-9C3B-8B2BF997DCAE}"/>
              </a:ext>
            </a:extLst>
          </p:cNvPr>
          <p:cNvSpPr/>
          <p:nvPr/>
        </p:nvSpPr>
        <p:spPr>
          <a:xfrm>
            <a:off x="7101191" y="3258766"/>
            <a:ext cx="4679004" cy="1916060"/>
          </a:xfrm>
          <a:prstGeom prst="borderCallout1">
            <a:avLst>
              <a:gd name="adj1" fmla="val 50590"/>
              <a:gd name="adj2" fmla="val 863"/>
              <a:gd name="adj3" fmla="val 54864"/>
              <a:gd name="adj4" fmla="val -222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Georgia"/>
              </a:rPr>
              <a:t>49 U.S.C. 60108(a)(2)(D)(ii) and (E) are the </a:t>
            </a:r>
            <a:r>
              <a:rPr lang="en-US" dirty="0">
                <a:solidFill>
                  <a:srgbClr val="E36C09"/>
                </a:solidFill>
                <a:latin typeface="Georgia"/>
              </a:rPr>
              <a:t>amendments</a:t>
            </a:r>
            <a:r>
              <a:rPr lang="en-US" dirty="0">
                <a:solidFill>
                  <a:prstClr val="black"/>
                </a:solidFill>
                <a:latin typeface="Georgia"/>
              </a:rPr>
              <a:t> covered by the self-implementing mandate in § 114(b) of the PIPES Act of 2020</a:t>
            </a:r>
            <a:endParaRPr lang="en-US" b="1" dirty="0">
              <a:solidFill>
                <a:prstClr val="black"/>
              </a:solidFill>
              <a:latin typeface="Georgia"/>
            </a:endParaRPr>
          </a:p>
        </p:txBody>
      </p:sp>
    </p:spTree>
    <p:extLst>
      <p:ext uri="{BB962C8B-B14F-4D97-AF65-F5344CB8AC3E}">
        <p14:creationId xmlns:p14="http://schemas.microsoft.com/office/powerpoint/2010/main" val="2621421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5E4EFB-6A2C-44CB-8EF5-C679F82FA35D}"/>
              </a:ext>
            </a:extLst>
          </p:cNvPr>
          <p:cNvSpPr>
            <a:spLocks noGrp="1"/>
          </p:cNvSpPr>
          <p:nvPr>
            <p:ph type="title"/>
          </p:nvPr>
        </p:nvSpPr>
        <p:spPr>
          <a:solidFill>
            <a:schemeClr val="accent2"/>
          </a:solidFill>
        </p:spPr>
        <p:txBody>
          <a:bodyPr/>
          <a:lstStyle/>
          <a:p>
            <a:r>
              <a:rPr lang="en-US" dirty="0"/>
              <a:t>When must plans be updated?</a:t>
            </a:r>
          </a:p>
        </p:txBody>
      </p:sp>
      <p:sp>
        <p:nvSpPr>
          <p:cNvPr id="10" name="Text Placeholder 9">
            <a:extLst>
              <a:ext uri="{FF2B5EF4-FFF2-40B4-BE49-F238E27FC236}">
                <a16:creationId xmlns:a16="http://schemas.microsoft.com/office/drawing/2014/main" id="{1AC487A8-6E01-4C02-A6F7-994B456D1CAF}"/>
              </a:ext>
            </a:extLst>
          </p:cNvPr>
          <p:cNvSpPr>
            <a:spLocks noGrp="1"/>
          </p:cNvSpPr>
          <p:nvPr>
            <p:ph type="body" idx="1"/>
          </p:nvPr>
        </p:nvSpPr>
        <p:spPr>
          <a:xfrm>
            <a:off x="1981200" y="1370653"/>
            <a:ext cx="8068429" cy="639762"/>
          </a:xfrm>
        </p:spPr>
        <p:txBody>
          <a:bodyPr>
            <a:normAutofit fontScale="92500" lnSpcReduction="20000"/>
          </a:bodyPr>
          <a:lstStyle/>
          <a:p>
            <a:r>
              <a:rPr lang="en-US" dirty="0"/>
              <a:t>Section 114(b) of the Act directly requires operators to update their plans.</a:t>
            </a:r>
          </a:p>
        </p:txBody>
      </p:sp>
      <p:sp>
        <p:nvSpPr>
          <p:cNvPr id="9" name="Content Placeholder 8">
            <a:extLst>
              <a:ext uri="{FF2B5EF4-FFF2-40B4-BE49-F238E27FC236}">
                <a16:creationId xmlns:a16="http://schemas.microsoft.com/office/drawing/2014/main" id="{C136AAFB-0A97-4660-98A5-DD9C5ADB0E08}"/>
              </a:ext>
            </a:extLst>
          </p:cNvPr>
          <p:cNvSpPr>
            <a:spLocks noGrp="1"/>
          </p:cNvSpPr>
          <p:nvPr>
            <p:ph sz="half" idx="2"/>
          </p:nvPr>
        </p:nvSpPr>
        <p:spPr>
          <a:xfrm>
            <a:off x="1981200" y="2174875"/>
            <a:ext cx="4312153" cy="3951288"/>
          </a:xfrm>
        </p:spPr>
        <p:txBody>
          <a:bodyPr>
            <a:normAutofit lnSpcReduction="10000"/>
          </a:bodyPr>
          <a:lstStyle/>
          <a:p>
            <a:pPr marL="0" indent="0">
              <a:buNone/>
            </a:pPr>
            <a:r>
              <a:rPr lang="en-US" dirty="0"/>
              <a:t>(b) DEADLINE.—</a:t>
            </a:r>
            <a:r>
              <a:rPr lang="en-US" b="1" dirty="0"/>
              <a:t>Not later than 1 year after the date of enactment of this Act</a:t>
            </a:r>
            <a:r>
              <a:rPr lang="en-US" dirty="0"/>
              <a:t>, </a:t>
            </a:r>
            <a:r>
              <a:rPr lang="en-US" b="1" dirty="0">
                <a:solidFill>
                  <a:schemeClr val="tx2">
                    <a:lumMod val="60000"/>
                    <a:lumOff val="40000"/>
                  </a:schemeClr>
                </a:solidFill>
              </a:rPr>
              <a:t>each pipeline operator</a:t>
            </a:r>
            <a:r>
              <a:rPr lang="en-US" dirty="0"/>
              <a:t> shall update the inspection and maintenance plan prepared by the operator under section 60108(a) of title 49, United States Code, </a:t>
            </a:r>
            <a:r>
              <a:rPr lang="en-US" b="1" dirty="0"/>
              <a:t>to address the elements described in the amendments to that section made by subsection (a).</a:t>
            </a:r>
          </a:p>
        </p:txBody>
      </p:sp>
      <p:sp>
        <p:nvSpPr>
          <p:cNvPr id="4" name="Slide Number Placeholder 3">
            <a:extLst>
              <a:ext uri="{FF2B5EF4-FFF2-40B4-BE49-F238E27FC236}">
                <a16:creationId xmlns:a16="http://schemas.microsoft.com/office/drawing/2014/main" id="{CCC6040D-EF4D-4171-815F-87FC9BD2F062}"/>
              </a:ext>
            </a:extLst>
          </p:cNvPr>
          <p:cNvSpPr>
            <a:spLocks noGrp="1"/>
          </p:cNvSpPr>
          <p:nvPr>
            <p:ph type="sldNum" sz="quarter" idx="12"/>
          </p:nvPr>
        </p:nvSpPr>
        <p:spPr/>
        <p:txBody>
          <a:bodyPr/>
          <a:lstStyle/>
          <a:p>
            <a:fld id="{BE4FB471-EBB4-4D81-9EA6-902E33AD37CE}" type="slidenum">
              <a:rPr lang="en-US">
                <a:solidFill>
                  <a:prstClr val="black">
                    <a:tint val="75000"/>
                  </a:prstClr>
                </a:solidFill>
                <a:latin typeface="Georgia"/>
              </a:rPr>
              <a:pPr/>
              <a:t>13</a:t>
            </a:fld>
            <a:endParaRPr lang="en-US" dirty="0">
              <a:solidFill>
                <a:prstClr val="black">
                  <a:tint val="75000"/>
                </a:prstClr>
              </a:solidFill>
              <a:latin typeface="Georgia"/>
            </a:endParaRPr>
          </a:p>
        </p:txBody>
      </p:sp>
      <p:sp>
        <p:nvSpPr>
          <p:cNvPr id="13" name="Callout: Line 12">
            <a:extLst>
              <a:ext uri="{FF2B5EF4-FFF2-40B4-BE49-F238E27FC236}">
                <a16:creationId xmlns:a16="http://schemas.microsoft.com/office/drawing/2014/main" id="{6A580FBB-37D5-460D-B82B-327B746D217A}"/>
              </a:ext>
            </a:extLst>
          </p:cNvPr>
          <p:cNvSpPr/>
          <p:nvPr/>
        </p:nvSpPr>
        <p:spPr>
          <a:xfrm>
            <a:off x="6965445" y="2010415"/>
            <a:ext cx="3236582" cy="639762"/>
          </a:xfrm>
          <a:prstGeom prst="borderCallout1">
            <a:avLst>
              <a:gd name="adj1" fmla="val 49627"/>
              <a:gd name="adj2" fmla="val 0"/>
              <a:gd name="adj3" fmla="val 104864"/>
              <a:gd name="adj4" fmla="val -3914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Georgia"/>
              </a:rPr>
              <a:t>Operators must update by December 27, 2021</a:t>
            </a:r>
          </a:p>
        </p:txBody>
      </p:sp>
      <p:sp>
        <p:nvSpPr>
          <p:cNvPr id="14" name="Callout: Line 13">
            <a:extLst>
              <a:ext uri="{FF2B5EF4-FFF2-40B4-BE49-F238E27FC236}">
                <a16:creationId xmlns:a16="http://schemas.microsoft.com/office/drawing/2014/main" id="{77604A0F-3A5A-40E2-881F-10FA579F06E1}"/>
              </a:ext>
            </a:extLst>
          </p:cNvPr>
          <p:cNvSpPr/>
          <p:nvPr/>
        </p:nvSpPr>
        <p:spPr>
          <a:xfrm>
            <a:off x="6974219" y="2730043"/>
            <a:ext cx="3236582" cy="927556"/>
          </a:xfrm>
          <a:prstGeom prst="borderCallout1">
            <a:avLst>
              <a:gd name="adj1" fmla="val 52793"/>
              <a:gd name="adj2" fmla="val -619"/>
              <a:gd name="adj3" fmla="val 39450"/>
              <a:gd name="adj4" fmla="val -36773"/>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solidFill>
                  <a:prstClr val="black"/>
                </a:solidFill>
                <a:latin typeface="Georgia"/>
              </a:rPr>
              <a:t>Each person owning or operating a gas pipeline facility or hazardous liquid pipeline facility</a:t>
            </a:r>
          </a:p>
        </p:txBody>
      </p:sp>
      <p:sp>
        <p:nvSpPr>
          <p:cNvPr id="15" name="Callout: Line 14">
            <a:extLst>
              <a:ext uri="{FF2B5EF4-FFF2-40B4-BE49-F238E27FC236}">
                <a16:creationId xmlns:a16="http://schemas.microsoft.com/office/drawing/2014/main" id="{6057FC5B-5265-47A3-BCB0-55FDF628C785}"/>
              </a:ext>
            </a:extLst>
          </p:cNvPr>
          <p:cNvSpPr/>
          <p:nvPr/>
        </p:nvSpPr>
        <p:spPr>
          <a:xfrm>
            <a:off x="6974219" y="3801790"/>
            <a:ext cx="3236582" cy="2019574"/>
          </a:xfrm>
          <a:prstGeom prst="borderCallout1">
            <a:avLst>
              <a:gd name="adj1" fmla="val 49627"/>
              <a:gd name="adj2" fmla="val 0"/>
              <a:gd name="adj3" fmla="val 80923"/>
              <a:gd name="adj4" fmla="val -28374"/>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dirty="0">
                <a:solidFill>
                  <a:prstClr val="black"/>
                </a:solidFill>
                <a:latin typeface="Georgia"/>
              </a:rPr>
              <a:t>Eliminating hazardous leaks and minimizing releases of natural gas from pipeline facilities.</a:t>
            </a:r>
          </a:p>
          <a:p>
            <a:pPr marL="285750" indent="-285750">
              <a:buFont typeface="Arial" panose="020B0604020202020204" pitchFamily="34" charset="0"/>
              <a:buChar char="•"/>
            </a:pPr>
            <a:r>
              <a:rPr lang="en-US" dirty="0">
                <a:solidFill>
                  <a:prstClr val="black"/>
                </a:solidFill>
                <a:latin typeface="Georgia"/>
              </a:rPr>
              <a:t>Addresses the replacement or remediation of pipelines that are known to leak […]</a:t>
            </a:r>
          </a:p>
        </p:txBody>
      </p:sp>
    </p:spTree>
    <p:extLst>
      <p:ext uri="{BB962C8B-B14F-4D97-AF65-F5344CB8AC3E}">
        <p14:creationId xmlns:p14="http://schemas.microsoft.com/office/powerpoint/2010/main" val="1240039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EA2B-1686-4197-8A34-4B6BF707D5FE}"/>
              </a:ext>
            </a:extLst>
          </p:cNvPr>
          <p:cNvSpPr>
            <a:spLocks noGrp="1"/>
          </p:cNvSpPr>
          <p:nvPr>
            <p:ph type="title"/>
          </p:nvPr>
        </p:nvSpPr>
        <p:spPr/>
        <p:txBody>
          <a:bodyPr>
            <a:normAutofit/>
          </a:bodyPr>
          <a:lstStyle/>
          <a:p>
            <a:r>
              <a:rPr lang="en-US" dirty="0"/>
              <a:t>Inspection and Enforcement</a:t>
            </a:r>
          </a:p>
        </p:txBody>
      </p:sp>
      <p:sp>
        <p:nvSpPr>
          <p:cNvPr id="3" name="Content Placeholder 2">
            <a:extLst>
              <a:ext uri="{FF2B5EF4-FFF2-40B4-BE49-F238E27FC236}">
                <a16:creationId xmlns:a16="http://schemas.microsoft.com/office/drawing/2014/main" id="{F4EF0268-9982-4690-970F-5D87890BCFCA}"/>
              </a:ext>
            </a:extLst>
          </p:cNvPr>
          <p:cNvSpPr>
            <a:spLocks noGrp="1"/>
          </p:cNvSpPr>
          <p:nvPr>
            <p:ph idx="1"/>
          </p:nvPr>
        </p:nvSpPr>
        <p:spPr>
          <a:xfrm>
            <a:off x="1981200" y="1374890"/>
            <a:ext cx="4614760" cy="4751276"/>
          </a:xfrm>
        </p:spPr>
        <p:txBody>
          <a:bodyPr>
            <a:normAutofit fontScale="85000" lnSpcReduction="20000"/>
          </a:bodyPr>
          <a:lstStyle/>
          <a:p>
            <a:pPr marL="0" indent="0">
              <a:buNone/>
            </a:pPr>
            <a:r>
              <a:rPr lang="en-US" sz="1800" b="1" dirty="0"/>
              <a:t>49 USC § 60108(a) Continued</a:t>
            </a:r>
          </a:p>
          <a:p>
            <a:pPr marL="0" indent="0">
              <a:buNone/>
            </a:pPr>
            <a:r>
              <a:rPr lang="en-US" sz="1800" dirty="0">
                <a:solidFill>
                  <a:schemeClr val="accent1"/>
                </a:solidFill>
              </a:rPr>
              <a:t>(3) Review of plans.—</a:t>
            </a:r>
          </a:p>
          <a:p>
            <a:pPr marL="0" indent="0">
              <a:buNone/>
            </a:pPr>
            <a:r>
              <a:rPr lang="en-US" sz="1800" dirty="0">
                <a:solidFill>
                  <a:schemeClr val="accent1"/>
                </a:solidFill>
              </a:rPr>
              <a:t>(A) In general.—Not later than </a:t>
            </a:r>
            <a:r>
              <a:rPr lang="en-US" sz="1800" b="1" dirty="0">
                <a:solidFill>
                  <a:schemeClr val="accent1"/>
                </a:solidFill>
              </a:rPr>
              <a:t>2 years after the date of enactment of this subparagraph</a:t>
            </a:r>
            <a:r>
              <a:rPr lang="en-US" sz="1800" dirty="0">
                <a:solidFill>
                  <a:schemeClr val="accent1"/>
                </a:solidFill>
              </a:rPr>
              <a:t>, and</a:t>
            </a:r>
          </a:p>
          <a:p>
            <a:pPr marL="0" indent="0">
              <a:buNone/>
            </a:pPr>
            <a:r>
              <a:rPr lang="en-US" sz="1800" dirty="0">
                <a:solidFill>
                  <a:schemeClr val="accent1"/>
                </a:solidFill>
              </a:rPr>
              <a:t>not less frequently than once every 5 years thereafter, the Secretary or relevant State authority</a:t>
            </a:r>
          </a:p>
          <a:p>
            <a:pPr marL="0" indent="0">
              <a:buNone/>
            </a:pPr>
            <a:r>
              <a:rPr lang="en-US" sz="1800" dirty="0">
                <a:solidFill>
                  <a:schemeClr val="accent1"/>
                </a:solidFill>
              </a:rPr>
              <a:t>with a certification in effect under section 60105 </a:t>
            </a:r>
            <a:r>
              <a:rPr lang="en-US" sz="1800" b="1" dirty="0">
                <a:solidFill>
                  <a:schemeClr val="accent1"/>
                </a:solidFill>
              </a:rPr>
              <a:t>shall review each plan described in this</a:t>
            </a:r>
          </a:p>
          <a:p>
            <a:pPr marL="0" indent="0">
              <a:buNone/>
            </a:pPr>
            <a:r>
              <a:rPr lang="en-US" sz="1800" b="1" dirty="0">
                <a:solidFill>
                  <a:schemeClr val="accent1"/>
                </a:solidFill>
              </a:rPr>
              <a:t>subsection.</a:t>
            </a:r>
          </a:p>
          <a:p>
            <a:pPr marL="0" indent="0">
              <a:buNone/>
            </a:pPr>
            <a:r>
              <a:rPr lang="en-US" sz="1800" dirty="0">
                <a:solidFill>
                  <a:schemeClr val="accent1"/>
                </a:solidFill>
              </a:rPr>
              <a:t>(B) Context of review.—The Secretary may conduct a review under this paragraph as an</a:t>
            </a:r>
          </a:p>
          <a:p>
            <a:pPr marL="0" indent="0">
              <a:buNone/>
            </a:pPr>
            <a:r>
              <a:rPr lang="en-US" sz="1800" dirty="0">
                <a:solidFill>
                  <a:schemeClr val="accent1"/>
                </a:solidFill>
              </a:rPr>
              <a:t>element of the inspection of the operator carried out by the Secretary under </a:t>
            </a:r>
            <a:r>
              <a:rPr lang="en-US" sz="1800" b="1" dirty="0">
                <a:solidFill>
                  <a:schemeClr val="accent1"/>
                </a:solidFill>
              </a:rPr>
              <a:t>subsection (b).</a:t>
            </a:r>
          </a:p>
          <a:p>
            <a:pPr marL="0" indent="0">
              <a:buNone/>
            </a:pPr>
            <a:r>
              <a:rPr lang="en-US" sz="1800" dirty="0">
                <a:solidFill>
                  <a:schemeClr val="accent1"/>
                </a:solidFill>
              </a:rPr>
              <a:t>(C) Inadequate programs.—If the Secretary determines that a plan reviewed under this</a:t>
            </a:r>
          </a:p>
          <a:p>
            <a:pPr marL="0" indent="0">
              <a:buNone/>
            </a:pPr>
            <a:r>
              <a:rPr lang="en-US" sz="1800" dirty="0">
                <a:solidFill>
                  <a:schemeClr val="accent1"/>
                </a:solidFill>
              </a:rPr>
              <a:t>paragraph does not comply with the requirements of this chapter (including any regulations</a:t>
            </a:r>
          </a:p>
          <a:p>
            <a:pPr marL="0" indent="0">
              <a:buNone/>
            </a:pPr>
            <a:r>
              <a:rPr lang="en-US" sz="1800" dirty="0">
                <a:solidFill>
                  <a:schemeClr val="accent1"/>
                </a:solidFill>
              </a:rPr>
              <a:t>promulgated under this chapter), has not been adequately implemented, is inadequate for the</a:t>
            </a:r>
          </a:p>
          <a:p>
            <a:pPr marL="0" indent="0">
              <a:buNone/>
            </a:pPr>
            <a:r>
              <a:rPr lang="en-US" sz="1800" dirty="0">
                <a:solidFill>
                  <a:schemeClr val="accent1"/>
                </a:solidFill>
              </a:rPr>
              <a:t>safe operation of a pipeline facility, or is other inadequate, the Secretary </a:t>
            </a:r>
            <a:r>
              <a:rPr lang="en-US" sz="1800" b="1" dirty="0">
                <a:solidFill>
                  <a:schemeClr val="accent1"/>
                </a:solidFill>
              </a:rPr>
              <a:t>may conduct</a:t>
            </a:r>
          </a:p>
          <a:p>
            <a:pPr marL="0" indent="0">
              <a:buNone/>
            </a:pPr>
            <a:r>
              <a:rPr lang="en-US" sz="1800" b="1" dirty="0">
                <a:solidFill>
                  <a:schemeClr val="accent1"/>
                </a:solidFill>
              </a:rPr>
              <a:t>enforcement proceedings </a:t>
            </a:r>
            <a:r>
              <a:rPr lang="en-US" sz="1800" dirty="0">
                <a:solidFill>
                  <a:schemeClr val="accent1"/>
                </a:solidFill>
              </a:rPr>
              <a:t>under this chapter.</a:t>
            </a:r>
          </a:p>
        </p:txBody>
      </p:sp>
      <p:sp>
        <p:nvSpPr>
          <p:cNvPr id="4" name="Slide Number Placeholder 3">
            <a:extLst>
              <a:ext uri="{FF2B5EF4-FFF2-40B4-BE49-F238E27FC236}">
                <a16:creationId xmlns:a16="http://schemas.microsoft.com/office/drawing/2014/main" id="{080EDC64-99F7-4F2B-95D1-27AF56C7DBB6}"/>
              </a:ext>
            </a:extLst>
          </p:cNvPr>
          <p:cNvSpPr>
            <a:spLocks noGrp="1"/>
          </p:cNvSpPr>
          <p:nvPr>
            <p:ph type="sldNum" sz="quarter" idx="12"/>
          </p:nvPr>
        </p:nvSpPr>
        <p:spPr/>
        <p:txBody>
          <a:bodyPr/>
          <a:lstStyle/>
          <a:p>
            <a:fld id="{BE4FB471-EBB4-4D81-9EA6-902E33AD37CE}" type="slidenum">
              <a:rPr lang="en-US">
                <a:solidFill>
                  <a:prstClr val="black">
                    <a:tint val="75000"/>
                  </a:prstClr>
                </a:solidFill>
                <a:latin typeface="Georgia"/>
              </a:rPr>
              <a:pPr/>
              <a:t>14</a:t>
            </a:fld>
            <a:endParaRPr lang="en-US" dirty="0">
              <a:solidFill>
                <a:prstClr val="black">
                  <a:tint val="75000"/>
                </a:prstClr>
              </a:solidFill>
              <a:latin typeface="Georgia"/>
            </a:endParaRPr>
          </a:p>
        </p:txBody>
      </p:sp>
      <p:sp>
        <p:nvSpPr>
          <p:cNvPr id="5" name="Callout: Line 4">
            <a:extLst>
              <a:ext uri="{FF2B5EF4-FFF2-40B4-BE49-F238E27FC236}">
                <a16:creationId xmlns:a16="http://schemas.microsoft.com/office/drawing/2014/main" id="{1D35F5AE-65FB-4B4D-8294-94D8C66E2B16}"/>
              </a:ext>
            </a:extLst>
          </p:cNvPr>
          <p:cNvSpPr/>
          <p:nvPr/>
        </p:nvSpPr>
        <p:spPr>
          <a:xfrm>
            <a:off x="7313006" y="2940553"/>
            <a:ext cx="3236582" cy="1532056"/>
          </a:xfrm>
          <a:prstGeom prst="borderCallout1">
            <a:avLst>
              <a:gd name="adj1" fmla="val 49627"/>
              <a:gd name="adj2" fmla="val 0"/>
              <a:gd name="adj3" fmla="val 83409"/>
              <a:gd name="adj4" fmla="val -2995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Georgia"/>
              </a:rPr>
              <a:t>If PHMSA/states determine the procedures are inadequate, may take enforcement action</a:t>
            </a:r>
          </a:p>
        </p:txBody>
      </p:sp>
      <p:sp>
        <p:nvSpPr>
          <p:cNvPr id="6" name="Callout: Line 5">
            <a:extLst>
              <a:ext uri="{FF2B5EF4-FFF2-40B4-BE49-F238E27FC236}">
                <a16:creationId xmlns:a16="http://schemas.microsoft.com/office/drawing/2014/main" id="{69D59338-7B8B-419F-87D7-18EAEAFD7938}"/>
              </a:ext>
            </a:extLst>
          </p:cNvPr>
          <p:cNvSpPr/>
          <p:nvPr/>
        </p:nvSpPr>
        <p:spPr>
          <a:xfrm>
            <a:off x="7313006" y="1374891"/>
            <a:ext cx="3236582" cy="1085849"/>
          </a:xfrm>
          <a:prstGeom prst="borderCallout1">
            <a:avLst>
              <a:gd name="adj1" fmla="val 49627"/>
              <a:gd name="adj2" fmla="val 0"/>
              <a:gd name="adj3" fmla="val 106253"/>
              <a:gd name="adj4" fmla="val -249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Georgia"/>
              </a:rPr>
              <a:t>PHMSA/states must inspect for compliance by December 27, 2022</a:t>
            </a:r>
          </a:p>
        </p:txBody>
      </p:sp>
    </p:spTree>
    <p:extLst>
      <p:ext uri="{BB962C8B-B14F-4D97-AF65-F5344CB8AC3E}">
        <p14:creationId xmlns:p14="http://schemas.microsoft.com/office/powerpoint/2010/main" val="39545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A9E2-D191-4E40-AC0E-468CFC11ED12}"/>
              </a:ext>
            </a:extLst>
          </p:cNvPr>
          <p:cNvSpPr>
            <a:spLocks noGrp="1"/>
          </p:cNvSpPr>
          <p:nvPr>
            <p:ph type="title"/>
          </p:nvPr>
        </p:nvSpPr>
        <p:spPr/>
        <p:txBody>
          <a:bodyPr/>
          <a:lstStyle/>
          <a:p>
            <a:r>
              <a:rPr lang="en-US" dirty="0"/>
              <a:t>Other Statutory Requirements: Reports</a:t>
            </a:r>
          </a:p>
        </p:txBody>
      </p:sp>
      <p:sp>
        <p:nvSpPr>
          <p:cNvPr id="3" name="Slide Number Placeholder 2">
            <a:extLst>
              <a:ext uri="{FF2B5EF4-FFF2-40B4-BE49-F238E27FC236}">
                <a16:creationId xmlns:a16="http://schemas.microsoft.com/office/drawing/2014/main" id="{69908061-0DFD-4097-969F-7021B05751DB}"/>
              </a:ext>
            </a:extLst>
          </p:cNvPr>
          <p:cNvSpPr>
            <a:spLocks noGrp="1"/>
          </p:cNvSpPr>
          <p:nvPr>
            <p:ph type="sldNum" sz="quarter" idx="12"/>
          </p:nvPr>
        </p:nvSpPr>
        <p:spPr/>
        <p:txBody>
          <a:bodyPr/>
          <a:lstStyle/>
          <a:p>
            <a:fld id="{BE4FB471-EBB4-4D81-9EA6-902E33AD37CE}" type="slidenum">
              <a:rPr lang="en-US">
                <a:solidFill>
                  <a:prstClr val="black">
                    <a:tint val="75000"/>
                  </a:prstClr>
                </a:solidFill>
                <a:latin typeface="Georgia"/>
              </a:rPr>
              <a:pPr/>
              <a:t>15</a:t>
            </a:fld>
            <a:endParaRPr lang="en-US" dirty="0">
              <a:solidFill>
                <a:prstClr val="black">
                  <a:tint val="75000"/>
                </a:prstClr>
              </a:solidFill>
              <a:latin typeface="Georgia"/>
            </a:endParaRPr>
          </a:p>
        </p:txBody>
      </p:sp>
      <p:sp>
        <p:nvSpPr>
          <p:cNvPr id="4" name="Content Placeholder 3">
            <a:extLst>
              <a:ext uri="{FF2B5EF4-FFF2-40B4-BE49-F238E27FC236}">
                <a16:creationId xmlns:a16="http://schemas.microsoft.com/office/drawing/2014/main" id="{E1629668-E6B1-4007-A5D0-DEE0A43E4040}"/>
              </a:ext>
            </a:extLst>
          </p:cNvPr>
          <p:cNvSpPr>
            <a:spLocks noGrp="1"/>
          </p:cNvSpPr>
          <p:nvPr>
            <p:ph idx="1"/>
          </p:nvPr>
        </p:nvSpPr>
        <p:spPr/>
        <p:txBody>
          <a:bodyPr>
            <a:normAutofit/>
          </a:bodyPr>
          <a:lstStyle/>
          <a:p>
            <a:r>
              <a:rPr lang="en-US" b="1" dirty="0"/>
              <a:t>Sec. 114(c): Comptroller Report</a:t>
            </a:r>
          </a:p>
          <a:p>
            <a:pPr lvl="1"/>
            <a:r>
              <a:rPr lang="en-US" dirty="0"/>
              <a:t>Within 1 year after the Secretary’s review of operator plans, GAO will audit PHMSA on inspection process</a:t>
            </a:r>
          </a:p>
          <a:p>
            <a:pPr lvl="2"/>
            <a:r>
              <a:rPr lang="en-US" sz="2000" dirty="0"/>
              <a:t>GAO report due December 2023</a:t>
            </a:r>
          </a:p>
          <a:p>
            <a:pPr lvl="1"/>
            <a:r>
              <a:rPr lang="en-US" dirty="0"/>
              <a:t>GAO will be looking at PHMSA data so they can include recommendations to further “minimize natural gas emissions without compromising pipeline safety”</a:t>
            </a:r>
          </a:p>
          <a:p>
            <a:r>
              <a:rPr lang="en-US" b="1" dirty="0"/>
              <a:t>Sec. 114(d): DOT Secretary Report</a:t>
            </a:r>
          </a:p>
          <a:p>
            <a:pPr lvl="1"/>
            <a:r>
              <a:rPr lang="en-US" dirty="0"/>
              <a:t>18 months after the date of enactment, the Secretary must issue a report on the </a:t>
            </a:r>
            <a:r>
              <a:rPr lang="en-US" i="1" dirty="0"/>
              <a:t>best available technologies, practices, and facility design to minimize venting emissions</a:t>
            </a:r>
            <a:r>
              <a:rPr lang="en-US" dirty="0"/>
              <a:t>.</a:t>
            </a:r>
          </a:p>
          <a:p>
            <a:pPr lvl="1"/>
            <a:endParaRPr lang="en-US" dirty="0"/>
          </a:p>
          <a:p>
            <a:pPr lvl="1"/>
            <a:endParaRPr lang="en-US" dirty="0"/>
          </a:p>
        </p:txBody>
      </p:sp>
    </p:spTree>
    <p:extLst>
      <p:ext uri="{BB962C8B-B14F-4D97-AF65-F5344CB8AC3E}">
        <p14:creationId xmlns:p14="http://schemas.microsoft.com/office/powerpoint/2010/main" val="3913068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A9E2-D191-4E40-AC0E-468CFC11ED12}"/>
              </a:ext>
            </a:extLst>
          </p:cNvPr>
          <p:cNvSpPr>
            <a:spLocks noGrp="1"/>
          </p:cNvSpPr>
          <p:nvPr>
            <p:ph type="title"/>
          </p:nvPr>
        </p:nvSpPr>
        <p:spPr/>
        <p:txBody>
          <a:bodyPr/>
          <a:lstStyle/>
          <a:p>
            <a:r>
              <a:rPr lang="en-US" dirty="0"/>
              <a:t>Other Statutory Requirements: Rulemaking</a:t>
            </a:r>
          </a:p>
        </p:txBody>
      </p:sp>
      <p:sp>
        <p:nvSpPr>
          <p:cNvPr id="3" name="Slide Number Placeholder 2">
            <a:extLst>
              <a:ext uri="{FF2B5EF4-FFF2-40B4-BE49-F238E27FC236}">
                <a16:creationId xmlns:a16="http://schemas.microsoft.com/office/drawing/2014/main" id="{69908061-0DFD-4097-969F-7021B05751DB}"/>
              </a:ext>
            </a:extLst>
          </p:cNvPr>
          <p:cNvSpPr>
            <a:spLocks noGrp="1"/>
          </p:cNvSpPr>
          <p:nvPr>
            <p:ph type="sldNum" sz="quarter" idx="12"/>
          </p:nvPr>
        </p:nvSpPr>
        <p:spPr/>
        <p:txBody>
          <a:bodyPr/>
          <a:lstStyle/>
          <a:p>
            <a:fld id="{BE4FB471-EBB4-4D81-9EA6-902E33AD37CE}" type="slidenum">
              <a:rPr lang="en-US">
                <a:solidFill>
                  <a:prstClr val="black">
                    <a:tint val="75000"/>
                  </a:prstClr>
                </a:solidFill>
                <a:latin typeface="Georgia"/>
              </a:rPr>
              <a:pPr/>
              <a:t>16</a:t>
            </a:fld>
            <a:endParaRPr lang="en-US" dirty="0">
              <a:solidFill>
                <a:prstClr val="black">
                  <a:tint val="75000"/>
                </a:prstClr>
              </a:solidFill>
              <a:latin typeface="Georgia"/>
            </a:endParaRPr>
          </a:p>
        </p:txBody>
      </p:sp>
      <p:sp>
        <p:nvSpPr>
          <p:cNvPr id="4" name="Content Placeholder 3">
            <a:extLst>
              <a:ext uri="{FF2B5EF4-FFF2-40B4-BE49-F238E27FC236}">
                <a16:creationId xmlns:a16="http://schemas.microsoft.com/office/drawing/2014/main" id="{E1629668-E6B1-4007-A5D0-DEE0A43E4040}"/>
              </a:ext>
            </a:extLst>
          </p:cNvPr>
          <p:cNvSpPr>
            <a:spLocks noGrp="1"/>
          </p:cNvSpPr>
          <p:nvPr>
            <p:ph idx="1"/>
          </p:nvPr>
        </p:nvSpPr>
        <p:spPr/>
        <p:txBody>
          <a:bodyPr>
            <a:normAutofit/>
          </a:bodyPr>
          <a:lstStyle/>
          <a:p>
            <a:r>
              <a:rPr lang="en-US" b="1" dirty="0"/>
              <a:t>60102(q) Gas Pipeline Leak Detection and Repair</a:t>
            </a:r>
          </a:p>
          <a:p>
            <a:pPr lvl="1"/>
            <a:r>
              <a:rPr lang="en-US" dirty="0"/>
              <a:t>1 year after the date of enactment, PHMSA must issue final regulations regarding leak detection and repair for gas operators.</a:t>
            </a:r>
          </a:p>
          <a:p>
            <a:pPr lvl="1"/>
            <a:r>
              <a:rPr lang="en-US" dirty="0"/>
              <a:t>PHMSA is currently working on the regulations.</a:t>
            </a:r>
          </a:p>
          <a:p>
            <a:r>
              <a:rPr lang="en-US" b="1" dirty="0"/>
              <a:t>Sec. 114(d): DOT Secretary Rulemaking</a:t>
            </a:r>
          </a:p>
          <a:p>
            <a:pPr lvl="1"/>
            <a:r>
              <a:rPr lang="en-US" dirty="0"/>
              <a:t>Up to 180 days after the date of the report on best available technologies, the Secretary shall update the pipeline safety regulations the Secretary has determined necessary to protect the environment without compromising pipeline safety.</a:t>
            </a:r>
          </a:p>
          <a:p>
            <a:pPr lvl="1"/>
            <a:endParaRPr lang="en-US" dirty="0"/>
          </a:p>
          <a:p>
            <a:pPr lvl="1"/>
            <a:endParaRPr lang="en-US" dirty="0"/>
          </a:p>
        </p:txBody>
      </p:sp>
    </p:spTree>
    <p:extLst>
      <p:ext uri="{BB962C8B-B14F-4D97-AF65-F5344CB8AC3E}">
        <p14:creationId xmlns:p14="http://schemas.microsoft.com/office/powerpoint/2010/main" val="4161320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135E-B0AF-4580-AA52-5C11DBB0B70D}"/>
              </a:ext>
            </a:extLst>
          </p:cNvPr>
          <p:cNvSpPr>
            <a:spLocks noGrp="1"/>
          </p:cNvSpPr>
          <p:nvPr>
            <p:ph type="title"/>
          </p:nvPr>
        </p:nvSpPr>
        <p:spPr/>
        <p:txBody>
          <a:bodyPr/>
          <a:lstStyle/>
          <a:p>
            <a:r>
              <a:rPr lang="en-US" dirty="0"/>
              <a:t>Natural Gas Transportation Emissions</a:t>
            </a:r>
          </a:p>
        </p:txBody>
      </p:sp>
      <p:sp>
        <p:nvSpPr>
          <p:cNvPr id="3" name="Text Placeholder 2">
            <a:extLst>
              <a:ext uri="{FF2B5EF4-FFF2-40B4-BE49-F238E27FC236}">
                <a16:creationId xmlns:a16="http://schemas.microsoft.com/office/drawing/2014/main" id="{41F802C4-0417-4CAA-A668-360ED8034E5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455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161954" y="3357289"/>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Garamond" panose="02020404030301010803" pitchFamily="18" charset="0"/>
                <a:cs typeface="Times New Roman" panose="02020603050405020304" pitchFamily="18" charset="0"/>
              </a:rPr>
              <a:t> </a:t>
            </a:r>
          </a:p>
        </p:txBody>
      </p:sp>
      <p:sp>
        <p:nvSpPr>
          <p:cNvPr id="13" name="Title 1">
            <a:extLst>
              <a:ext uri="{FF2B5EF4-FFF2-40B4-BE49-F238E27FC236}">
                <a16:creationId xmlns:a16="http://schemas.microsoft.com/office/drawing/2014/main" id="{1D01AE53-EFAD-443E-903E-06956BB24C06}"/>
              </a:ext>
            </a:extLst>
          </p:cNvPr>
          <p:cNvSpPr txBox="1">
            <a:spLocks/>
          </p:cNvSpPr>
          <p:nvPr/>
        </p:nvSpPr>
        <p:spPr>
          <a:xfrm>
            <a:off x="1524000" y="0"/>
            <a:ext cx="9144000" cy="945970"/>
          </a:xfrm>
          <a:prstGeom prst="rect">
            <a:avLst/>
          </a:prstGeom>
          <a:solidFill>
            <a:srgbClr val="E46C0A"/>
          </a:solidFill>
          <a:ln w="857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Natural Gas Industry Methane Emission Estimates</a:t>
            </a:r>
          </a:p>
        </p:txBody>
      </p:sp>
      <p:grpSp>
        <p:nvGrpSpPr>
          <p:cNvPr id="2" name="Group 1">
            <a:extLst>
              <a:ext uri="{FF2B5EF4-FFF2-40B4-BE49-F238E27FC236}">
                <a16:creationId xmlns:a16="http://schemas.microsoft.com/office/drawing/2014/main" id="{DAD9512F-C9C5-4260-AA18-56A969E9EB2F}"/>
              </a:ext>
            </a:extLst>
          </p:cNvPr>
          <p:cNvGrpSpPr/>
          <p:nvPr/>
        </p:nvGrpSpPr>
        <p:grpSpPr>
          <a:xfrm>
            <a:off x="1708608" y="1057961"/>
            <a:ext cx="8686800" cy="4590760"/>
            <a:chOff x="239038" y="1057961"/>
            <a:chExt cx="8686800" cy="4590760"/>
          </a:xfrm>
        </p:grpSpPr>
        <p:sp>
          <p:nvSpPr>
            <p:cNvPr id="3" name="TextBox 2">
              <a:extLst>
                <a:ext uri="{FF2B5EF4-FFF2-40B4-BE49-F238E27FC236}">
                  <a16:creationId xmlns:a16="http://schemas.microsoft.com/office/drawing/2014/main" id="{19E61D5A-7F04-4278-8377-BDB45550D63E}"/>
                </a:ext>
              </a:extLst>
            </p:cNvPr>
            <p:cNvSpPr txBox="1"/>
            <p:nvPr/>
          </p:nvSpPr>
          <p:spPr>
            <a:xfrm>
              <a:off x="239038" y="1057961"/>
              <a:ext cx="8686800" cy="707886"/>
            </a:xfrm>
            <a:prstGeom prst="rect">
              <a:avLst/>
            </a:prstGeom>
            <a:ln/>
          </p:spPr>
          <p:txBody>
            <a:bodyPr vert="horz" wrap="square" lIns="91440" tIns="45720" rIns="91440" bIns="45720" rtlCol="0" anchor="ctr">
              <a:spAutoFit/>
            </a:bodyPr>
            <a:lstStyle/>
            <a:p>
              <a:pPr>
                <a:defRPr/>
              </a:pPr>
              <a:r>
                <a:rPr lang="en-US" sz="2000" dirty="0">
                  <a:solidFill>
                    <a:prstClr val="black"/>
                  </a:solidFill>
                  <a:latin typeface="Times New Roman" panose="02020603050405020304" pitchFamily="18" charset="0"/>
                  <a:cs typeface="Times New Roman" panose="02020603050405020304" pitchFamily="18" charset="0"/>
                </a:rPr>
                <a:t>U.S. Environmental Protection Agency (EPA). Draft Inventory of U.S. Greenhouse Gas Emissions and Sinks (GHG Inventory): 1990-2019. February 12, 2021.</a:t>
              </a:r>
            </a:p>
          </p:txBody>
        </p:sp>
        <p:graphicFrame>
          <p:nvGraphicFramePr>
            <p:cNvPr id="14" name="Table 5">
              <a:extLst>
                <a:ext uri="{FF2B5EF4-FFF2-40B4-BE49-F238E27FC236}">
                  <a16:creationId xmlns:a16="http://schemas.microsoft.com/office/drawing/2014/main" id="{C3EBF669-DE27-45A4-A37F-60E9E8626544}"/>
                </a:ext>
              </a:extLst>
            </p:cNvPr>
            <p:cNvGraphicFramePr>
              <a:graphicFrameLocks/>
            </p:cNvGraphicFramePr>
            <p:nvPr/>
          </p:nvGraphicFramePr>
          <p:xfrm>
            <a:off x="361087" y="2070281"/>
            <a:ext cx="4907280" cy="3578440"/>
          </p:xfrm>
          <a:graphic>
            <a:graphicData uri="http://schemas.openxmlformats.org/drawingml/2006/table">
              <a:tbl>
                <a:tblPr firstRow="1" bandRow="1">
                  <a:tableStyleId>{7DF18680-E054-41AD-8BC1-D1AEF772440D}</a:tableStyleId>
                </a:tblPr>
                <a:tblGrid>
                  <a:gridCol w="2106771">
                    <a:extLst>
                      <a:ext uri="{9D8B030D-6E8A-4147-A177-3AD203B41FA5}">
                        <a16:colId xmlns:a16="http://schemas.microsoft.com/office/drawing/2014/main" val="798214606"/>
                      </a:ext>
                    </a:extLst>
                  </a:gridCol>
                  <a:gridCol w="1269403">
                    <a:extLst>
                      <a:ext uri="{9D8B030D-6E8A-4147-A177-3AD203B41FA5}">
                        <a16:colId xmlns:a16="http://schemas.microsoft.com/office/drawing/2014/main" val="643026207"/>
                      </a:ext>
                    </a:extLst>
                  </a:gridCol>
                  <a:gridCol w="1531106">
                    <a:extLst>
                      <a:ext uri="{9D8B030D-6E8A-4147-A177-3AD203B41FA5}">
                        <a16:colId xmlns:a16="http://schemas.microsoft.com/office/drawing/2014/main" val="2301012909"/>
                      </a:ext>
                    </a:extLst>
                  </a:gridCol>
                </a:tblGrid>
                <a:tr h="395141">
                  <a:tc>
                    <a:txBody>
                      <a:bodyPr/>
                      <a:lstStyle/>
                      <a:p>
                        <a:pPr algn="ctr"/>
                        <a:r>
                          <a:rPr lang="en-US" dirty="0">
                            <a:latin typeface="Helvetica" panose="020B0403020202020204" pitchFamily="34" charset="0"/>
                          </a:rPr>
                          <a:t>Source</a:t>
                        </a:r>
                      </a:p>
                    </a:txBody>
                    <a:tcPr anchor="ctr"/>
                  </a:tc>
                  <a:tc>
                    <a:txBody>
                      <a:bodyPr/>
                      <a:lstStyle/>
                      <a:p>
                        <a:pPr algn="ctr"/>
                        <a:r>
                          <a:rPr lang="en-US" dirty="0">
                            <a:latin typeface="Helvetica" panose="020B0403020202020204" pitchFamily="34" charset="0"/>
                          </a:rPr>
                          <a:t>Kt CH4*</a:t>
                        </a:r>
                      </a:p>
                    </a:txBody>
                    <a:tcPr anchor="ctr"/>
                  </a:tc>
                  <a:tc>
                    <a:txBody>
                      <a:bodyPr/>
                      <a:lstStyle/>
                      <a:p>
                        <a:pPr algn="ctr"/>
                        <a:r>
                          <a:rPr lang="en-US" dirty="0">
                            <a:latin typeface="Helvetica" panose="020B0403020202020204" pitchFamily="34" charset="0"/>
                          </a:rPr>
                          <a:t>MMcf</a:t>
                        </a:r>
                      </a:p>
                    </a:txBody>
                    <a:tcPr anchor="ctr"/>
                  </a:tc>
                  <a:extLst>
                    <a:ext uri="{0D108BD9-81ED-4DB2-BD59-A6C34878D82A}">
                      <a16:rowId xmlns:a16="http://schemas.microsoft.com/office/drawing/2014/main" val="2726446878"/>
                    </a:ext>
                  </a:extLst>
                </a:tr>
                <a:tr h="39514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Exploration</a:t>
                        </a:r>
                      </a:p>
                    </a:txBody>
                    <a:tcPr marL="0" marR="0" marT="0"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22</a:t>
                        </a:r>
                      </a:p>
                    </a:txBody>
                    <a:tcPr marL="0" marR="0" marT="0"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1,402</a:t>
                        </a:r>
                      </a:p>
                    </a:txBody>
                    <a:tcPr marL="9525" marR="9525" marT="9525" marB="0" anchor="ctr"/>
                  </a:tc>
                  <a:extLst>
                    <a:ext uri="{0D108BD9-81ED-4DB2-BD59-A6C34878D82A}">
                      <a16:rowId xmlns:a16="http://schemas.microsoft.com/office/drawing/2014/main" val="2319255144"/>
                    </a:ext>
                  </a:extLst>
                </a:tr>
                <a:tr h="39514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Production</a:t>
                        </a:r>
                      </a:p>
                    </a:txBody>
                    <a:tcPr marL="0" marR="0" marT="0"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3,700</a:t>
                        </a:r>
                      </a:p>
                    </a:txBody>
                    <a:tcPr marL="0" marR="0" marT="0"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235,856</a:t>
                        </a:r>
                      </a:p>
                    </a:txBody>
                    <a:tcPr marL="9525" marR="9525" marT="9525" marB="0" anchor="ctr"/>
                  </a:tc>
                  <a:extLst>
                    <a:ext uri="{0D108BD9-81ED-4DB2-BD59-A6C34878D82A}">
                      <a16:rowId xmlns:a16="http://schemas.microsoft.com/office/drawing/2014/main" val="1067506503"/>
                    </a:ext>
                  </a:extLst>
                </a:tr>
                <a:tr h="395141">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Gathering </a:t>
                        </a:r>
                      </a:p>
                    </a:txBody>
                    <a:tcPr marL="0" marR="0" marT="0" marB="0" anchor="ct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1,670</a:t>
                        </a:r>
                      </a:p>
                    </a:txBody>
                    <a:tcPr marL="0" marR="0" marT="0" marB="0" anchor="ct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106,454</a:t>
                        </a:r>
                      </a:p>
                    </a:txBody>
                    <a:tcPr marL="9525" marR="9525" marT="9525" marB="0" anchor="ctr"/>
                  </a:tc>
                  <a:extLst>
                    <a:ext uri="{0D108BD9-81ED-4DB2-BD59-A6C34878D82A}">
                      <a16:rowId xmlns:a16="http://schemas.microsoft.com/office/drawing/2014/main" val="2106028119"/>
                    </a:ext>
                  </a:extLst>
                </a:tr>
                <a:tr h="39514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Processing</a:t>
                        </a:r>
                      </a:p>
                    </a:txBody>
                    <a:tcPr marL="0" marR="0" marT="0"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497</a:t>
                        </a:r>
                      </a:p>
                    </a:txBody>
                    <a:tcPr marL="0" marR="0" marT="0"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31,681</a:t>
                        </a:r>
                      </a:p>
                    </a:txBody>
                    <a:tcPr marL="9525" marR="9525" marT="9525" marB="0" anchor="ctr"/>
                  </a:tc>
                  <a:extLst>
                    <a:ext uri="{0D108BD9-81ED-4DB2-BD59-A6C34878D82A}">
                      <a16:rowId xmlns:a16="http://schemas.microsoft.com/office/drawing/2014/main" val="2163132912"/>
                    </a:ext>
                  </a:extLst>
                </a:tr>
                <a:tr h="395141">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Transmission and Storage</a:t>
                        </a:r>
                      </a:p>
                    </a:txBody>
                    <a:tcPr marL="0" marR="0" marT="0" marB="0" anchor="ct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1,478</a:t>
                        </a:r>
                      </a:p>
                    </a:txBody>
                    <a:tcPr marL="0" marR="0" marT="0" marB="0" anchor="ct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94,215</a:t>
                        </a:r>
                      </a:p>
                    </a:txBody>
                    <a:tcPr marL="9525" marR="9525" marT="9525" marB="0" anchor="ctr"/>
                  </a:tc>
                  <a:extLst>
                    <a:ext uri="{0D108BD9-81ED-4DB2-BD59-A6C34878D82A}">
                      <a16:rowId xmlns:a16="http://schemas.microsoft.com/office/drawing/2014/main" val="3624382753"/>
                    </a:ext>
                  </a:extLst>
                </a:tr>
                <a:tr h="395141">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Distribution</a:t>
                        </a:r>
                      </a:p>
                    </a:txBody>
                    <a:tcPr marL="0" marR="0" marT="0" marB="0" anchor="ct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560</a:t>
                        </a:r>
                      </a:p>
                    </a:txBody>
                    <a:tcPr marL="0" marR="0" marT="0" marB="0" anchor="ct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35,697</a:t>
                        </a:r>
                      </a:p>
                    </a:txBody>
                    <a:tcPr marL="9525" marR="9525" marT="9525" marB="0" anchor="ctr"/>
                  </a:tc>
                  <a:extLst>
                    <a:ext uri="{0D108BD9-81ED-4DB2-BD59-A6C34878D82A}">
                      <a16:rowId xmlns:a16="http://schemas.microsoft.com/office/drawing/2014/main" val="2049395785"/>
                    </a:ext>
                  </a:extLst>
                </a:tr>
                <a:tr h="39514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Total</a:t>
                        </a:r>
                      </a:p>
                    </a:txBody>
                    <a:tcPr marL="0" marR="0" marT="0"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7,927</a:t>
                        </a:r>
                      </a:p>
                    </a:txBody>
                    <a:tcPr marL="0" marR="0" marT="0"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505,306</a:t>
                        </a:r>
                      </a:p>
                    </a:txBody>
                    <a:tcPr marL="9525" marR="9525" marT="9525" marB="0" anchor="ctr"/>
                  </a:tc>
                  <a:extLst>
                    <a:ext uri="{0D108BD9-81ED-4DB2-BD59-A6C34878D82A}">
                      <a16:rowId xmlns:a16="http://schemas.microsoft.com/office/drawing/2014/main" val="282066554"/>
                    </a:ext>
                  </a:extLst>
                </a:tr>
                <a:tr h="324773">
                  <a:tc gridSpan="2">
                    <a:txBody>
                      <a:bodyPr/>
                      <a:lstStyle/>
                      <a:p>
                        <a:pPr algn="ctr"/>
                        <a:r>
                          <a:rPr lang="en-US" sz="1400" b="0" dirty="0">
                            <a:solidFill>
                              <a:schemeClr val="bg1"/>
                            </a:solidFill>
                            <a:latin typeface="Helvetica" panose="020B0403020202020204" pitchFamily="34" charset="0"/>
                          </a:rPr>
                          <a:t>Data for 2019</a:t>
                        </a:r>
                      </a:p>
                    </a:txBody>
                    <a:tcPr anchor="ctr">
                      <a:solidFill>
                        <a:schemeClr val="tx2"/>
                      </a:solidFill>
                    </a:tcPr>
                  </a:tc>
                  <a:tc hMerge="1">
                    <a:txBody>
                      <a:bodyPr/>
                      <a:lstStyle/>
                      <a:p>
                        <a:pPr algn="ctr"/>
                        <a:endParaRPr lang="en-US" sz="1600" b="1" dirty="0">
                          <a:latin typeface="Helvetica" panose="020B0403020202020204" pitchFamily="34" charset="0"/>
                        </a:endParaRPr>
                      </a:p>
                    </a:txBody>
                    <a:tcPr anchor="ctr"/>
                  </a:tc>
                  <a:tc>
                    <a:txBody>
                      <a:bodyPr/>
                      <a:lstStyle/>
                      <a:p>
                        <a:pPr algn="ctr"/>
                        <a:endParaRPr lang="en-US" sz="1400" b="0" dirty="0">
                          <a:solidFill>
                            <a:schemeClr val="bg1"/>
                          </a:solidFill>
                          <a:latin typeface="Helvetica" panose="020B0403020202020204" pitchFamily="34" charset="0"/>
                        </a:endParaRPr>
                      </a:p>
                    </a:txBody>
                    <a:tcPr anchor="ctr">
                      <a:solidFill>
                        <a:schemeClr val="tx2"/>
                      </a:solidFill>
                    </a:tcPr>
                  </a:tc>
                  <a:extLst>
                    <a:ext uri="{0D108BD9-81ED-4DB2-BD59-A6C34878D82A}">
                      <a16:rowId xmlns:a16="http://schemas.microsoft.com/office/drawing/2014/main" val="4061435354"/>
                    </a:ext>
                  </a:extLst>
                </a:tr>
              </a:tbl>
            </a:graphicData>
          </a:graphic>
        </p:graphicFrame>
      </p:grpSp>
      <p:graphicFrame>
        <p:nvGraphicFramePr>
          <p:cNvPr id="8" name="Chart 7">
            <a:extLst>
              <a:ext uri="{FF2B5EF4-FFF2-40B4-BE49-F238E27FC236}">
                <a16:creationId xmlns:a16="http://schemas.microsoft.com/office/drawing/2014/main" id="{DEB26888-0098-46FC-9718-3D37844907EB}"/>
              </a:ext>
            </a:extLst>
          </p:cNvPr>
          <p:cNvGraphicFramePr>
            <a:graphicFrameLocks/>
          </p:cNvGraphicFramePr>
          <p:nvPr/>
        </p:nvGraphicFramePr>
        <p:xfrm>
          <a:off x="6096000" y="2070282"/>
          <a:ext cx="4907280" cy="4037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08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C8116D3-C673-436E-BA32-48C3CDA81FCF}"/>
              </a:ext>
            </a:extLst>
          </p:cNvPr>
          <p:cNvSpPr txBox="1">
            <a:spLocks/>
          </p:cNvSpPr>
          <p:nvPr/>
        </p:nvSpPr>
        <p:spPr>
          <a:xfrm>
            <a:off x="1524000" y="0"/>
            <a:ext cx="9144000" cy="945970"/>
          </a:xfrm>
          <a:prstGeom prst="rect">
            <a:avLst/>
          </a:prstGeom>
          <a:solidFill>
            <a:srgbClr val="E46C0A"/>
          </a:solidFill>
          <a:ln w="857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Data – Gas Transmission</a:t>
            </a:r>
          </a:p>
        </p:txBody>
      </p:sp>
      <p:graphicFrame>
        <p:nvGraphicFramePr>
          <p:cNvPr id="18" name="Table 5">
            <a:extLst>
              <a:ext uri="{FF2B5EF4-FFF2-40B4-BE49-F238E27FC236}">
                <a16:creationId xmlns:a16="http://schemas.microsoft.com/office/drawing/2014/main" id="{6306A0A5-2B9F-4BE2-8604-62C1594575EF}"/>
              </a:ext>
            </a:extLst>
          </p:cNvPr>
          <p:cNvGraphicFramePr>
            <a:graphicFrameLocks/>
          </p:cNvGraphicFramePr>
          <p:nvPr/>
        </p:nvGraphicFramePr>
        <p:xfrm>
          <a:off x="1729320" y="1120788"/>
          <a:ext cx="4907280" cy="4685421"/>
        </p:xfrm>
        <a:graphic>
          <a:graphicData uri="http://schemas.openxmlformats.org/drawingml/2006/table">
            <a:tbl>
              <a:tblPr firstRow="1" bandRow="1">
                <a:tableStyleId>{7DF18680-E054-41AD-8BC1-D1AEF772440D}</a:tableStyleId>
              </a:tblPr>
              <a:tblGrid>
                <a:gridCol w="2590666">
                  <a:extLst>
                    <a:ext uri="{9D8B030D-6E8A-4147-A177-3AD203B41FA5}">
                      <a16:colId xmlns:a16="http://schemas.microsoft.com/office/drawing/2014/main" val="798214606"/>
                    </a:ext>
                  </a:extLst>
                </a:gridCol>
                <a:gridCol w="1158307">
                  <a:extLst>
                    <a:ext uri="{9D8B030D-6E8A-4147-A177-3AD203B41FA5}">
                      <a16:colId xmlns:a16="http://schemas.microsoft.com/office/drawing/2014/main" val="643026207"/>
                    </a:ext>
                  </a:extLst>
                </a:gridCol>
                <a:gridCol w="1158307">
                  <a:extLst>
                    <a:ext uri="{9D8B030D-6E8A-4147-A177-3AD203B41FA5}">
                      <a16:colId xmlns:a16="http://schemas.microsoft.com/office/drawing/2014/main" val="2027679633"/>
                    </a:ext>
                  </a:extLst>
                </a:gridCol>
              </a:tblGrid>
              <a:tr h="395141">
                <a:tc>
                  <a:txBody>
                    <a:bodyPr/>
                    <a:lstStyle/>
                    <a:p>
                      <a:pPr algn="ctr"/>
                      <a:r>
                        <a:rPr lang="en-US" sz="1800" dirty="0">
                          <a:latin typeface="Arial" panose="020B0604020202020204" pitchFamily="34" charset="0"/>
                          <a:cs typeface="Arial" panose="020B0604020202020204" pitchFamily="34" charset="0"/>
                        </a:rPr>
                        <a:t>Source</a:t>
                      </a:r>
                    </a:p>
                  </a:txBody>
                  <a:tcPr anchor="ctr"/>
                </a:tc>
                <a:tc>
                  <a:txBody>
                    <a:bodyPr/>
                    <a:lstStyle/>
                    <a:p>
                      <a:pPr algn="ctr"/>
                      <a:r>
                        <a:rPr lang="en-US" sz="1800" dirty="0">
                          <a:latin typeface="Arial" panose="020B0604020202020204" pitchFamily="34" charset="0"/>
                          <a:cs typeface="Arial" panose="020B0604020202020204" pitchFamily="34" charset="0"/>
                        </a:rPr>
                        <a:t>Kt CH4</a:t>
                      </a:r>
                    </a:p>
                  </a:txBody>
                  <a:tcPr anchor="ctr"/>
                </a:tc>
                <a:tc>
                  <a:txBody>
                    <a:bodyPr/>
                    <a:lstStyle/>
                    <a:p>
                      <a:pPr algn="ctr"/>
                      <a:r>
                        <a:rPr lang="en-US" sz="1800" dirty="0">
                          <a:latin typeface="Arial" panose="020B0604020202020204" pitchFamily="34" charset="0"/>
                          <a:cs typeface="Arial" panose="020B0604020202020204" pitchFamily="34" charset="0"/>
                        </a:rPr>
                        <a:t>MMcf CH4</a:t>
                      </a:r>
                    </a:p>
                  </a:txBody>
                  <a:tcPr anchor="ctr"/>
                </a:tc>
                <a:extLst>
                  <a:ext uri="{0D108BD9-81ED-4DB2-BD59-A6C34878D82A}">
                    <a16:rowId xmlns:a16="http://schemas.microsoft.com/office/drawing/2014/main" val="2726446878"/>
                  </a:ext>
                </a:extLst>
              </a:tr>
              <a:tr h="395141">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Pipeline Leaks</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3.3</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210</a:t>
                      </a:r>
                    </a:p>
                  </a:txBody>
                  <a:tcPr marL="9525" marR="9525" marT="9525" marB="0" anchor="ctr"/>
                </a:tc>
                <a:extLst>
                  <a:ext uri="{0D108BD9-81ED-4DB2-BD59-A6C34878D82A}">
                    <a16:rowId xmlns:a16="http://schemas.microsoft.com/office/drawing/2014/main" val="2319255144"/>
                  </a:ext>
                </a:extLst>
              </a:tr>
              <a:tr h="395141">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Pipeline Venting (maintenance and upset)</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199.4</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12,708</a:t>
                      </a:r>
                    </a:p>
                  </a:txBody>
                  <a:tcPr marL="9525" marR="9525" marT="9525" marB="0" anchor="ctr"/>
                </a:tc>
                <a:extLst>
                  <a:ext uri="{0D108BD9-81ED-4DB2-BD59-A6C34878D82A}">
                    <a16:rowId xmlns:a16="http://schemas.microsoft.com/office/drawing/2014/main" val="1067506503"/>
                  </a:ext>
                </a:extLst>
              </a:tr>
              <a:tr h="395141">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Pipeline Venting (normal operation)</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193</a:t>
                      </a:r>
                    </a:p>
                  </a:txBody>
                  <a:tcPr marL="9525" marR="9525" marT="9525" marB="0" anchor="ctr"/>
                </a:tc>
                <a:extLst>
                  <a:ext uri="{0D108BD9-81ED-4DB2-BD59-A6C34878D82A}">
                    <a16:rowId xmlns:a16="http://schemas.microsoft.com/office/drawing/2014/main" val="2106028119"/>
                  </a:ext>
                </a:extLst>
              </a:tr>
              <a:tr h="395141">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Pneumatic Devices</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36.9</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2,355</a:t>
                      </a:r>
                    </a:p>
                  </a:txBody>
                  <a:tcPr marL="9525" marR="9525" marT="9525" marB="0" anchor="ctr"/>
                </a:tc>
                <a:extLst>
                  <a:ext uri="{0D108BD9-81ED-4DB2-BD59-A6C34878D82A}">
                    <a16:rowId xmlns:a16="http://schemas.microsoft.com/office/drawing/2014/main" val="2576355000"/>
                  </a:ext>
                </a:extLst>
              </a:tr>
              <a:tr h="395141">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Compressor emissions</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541.0</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34,486</a:t>
                      </a:r>
                    </a:p>
                  </a:txBody>
                  <a:tcPr marL="9525" marR="9525" marT="9525" marB="0" anchor="ctr"/>
                </a:tc>
                <a:extLst>
                  <a:ext uri="{0D108BD9-81ED-4DB2-BD59-A6C34878D82A}">
                    <a16:rowId xmlns:a16="http://schemas.microsoft.com/office/drawing/2014/main" val="2983039057"/>
                  </a:ext>
                </a:extLst>
              </a:tr>
              <a:tr h="395141">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Station fugitive emissions</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140.6</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8,961</a:t>
                      </a:r>
                    </a:p>
                  </a:txBody>
                  <a:tcPr marL="9525" marR="9525" marT="9525" marB="0" anchor="ctr"/>
                </a:tc>
                <a:extLst>
                  <a:ext uri="{0D108BD9-81ED-4DB2-BD59-A6C34878D82A}">
                    <a16:rowId xmlns:a16="http://schemas.microsoft.com/office/drawing/2014/main" val="2163132912"/>
                  </a:ext>
                </a:extLst>
              </a:tr>
              <a:tr h="395141">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Station venting</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184.4</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11,754</a:t>
                      </a:r>
                    </a:p>
                  </a:txBody>
                  <a:tcPr marL="9525" marR="9525" marT="9525" marB="0" anchor="ctr"/>
                </a:tc>
                <a:extLst>
                  <a:ext uri="{0D108BD9-81ED-4DB2-BD59-A6C34878D82A}">
                    <a16:rowId xmlns:a16="http://schemas.microsoft.com/office/drawing/2014/main" val="3624382753"/>
                  </a:ext>
                </a:extLst>
              </a:tr>
              <a:tr h="395141">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Compressor Exhaust</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302.6</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19,291</a:t>
                      </a:r>
                    </a:p>
                  </a:txBody>
                  <a:tcPr marL="9525" marR="9525" marT="9525" marB="0" anchor="ctr"/>
                </a:tc>
                <a:extLst>
                  <a:ext uri="{0D108BD9-81ED-4DB2-BD59-A6C34878D82A}">
                    <a16:rowId xmlns:a16="http://schemas.microsoft.com/office/drawing/2014/main" val="2049395785"/>
                  </a:ext>
                </a:extLst>
              </a:tr>
              <a:tr h="395141">
                <a:tc>
                  <a:txBody>
                    <a:bodyPr/>
                    <a:lstStyle/>
                    <a:p>
                      <a:pPr algn="l" fontAlgn="b"/>
                      <a:r>
                        <a:rPr lang="en-US" sz="18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tc>
                <a:tc>
                  <a:txBody>
                    <a:bodyPr/>
                    <a:lstStyle/>
                    <a:p>
                      <a:pPr algn="ctr" fontAlgn="b"/>
                      <a:r>
                        <a:rPr lang="en-US" sz="1800" b="1" i="0" u="none" strike="noStrike" dirty="0">
                          <a:solidFill>
                            <a:srgbClr val="000000"/>
                          </a:solidFill>
                          <a:effectLst/>
                          <a:latin typeface="Arial" panose="020B0604020202020204" pitchFamily="34" charset="0"/>
                          <a:cs typeface="Arial" panose="020B0604020202020204" pitchFamily="34" charset="0"/>
                        </a:rPr>
                        <a:t>1,411.3</a:t>
                      </a:r>
                    </a:p>
                  </a:txBody>
                  <a:tcPr marL="9525" marR="9525" marT="9525" marB="0" anchor="ctr"/>
                </a:tc>
                <a:tc>
                  <a:txBody>
                    <a:bodyPr/>
                    <a:lstStyle/>
                    <a:p>
                      <a:pPr algn="ctr" fontAlgn="b"/>
                      <a:r>
                        <a:rPr lang="en-US" sz="1800" b="1" i="0" u="none" strike="noStrike" dirty="0">
                          <a:solidFill>
                            <a:srgbClr val="000000"/>
                          </a:solidFill>
                          <a:effectLst/>
                          <a:latin typeface="Arial" panose="020B0604020202020204" pitchFamily="34" charset="0"/>
                          <a:cs typeface="Arial" panose="020B0604020202020204" pitchFamily="34" charset="0"/>
                        </a:rPr>
                        <a:t>89,959</a:t>
                      </a:r>
                    </a:p>
                  </a:txBody>
                  <a:tcPr marL="9525" marR="9525" marT="9525" marB="0" anchor="ctr"/>
                </a:tc>
                <a:extLst>
                  <a:ext uri="{0D108BD9-81ED-4DB2-BD59-A6C34878D82A}">
                    <a16:rowId xmlns:a16="http://schemas.microsoft.com/office/drawing/2014/main" val="282066554"/>
                  </a:ext>
                </a:extLst>
              </a:tr>
            </a:tbl>
          </a:graphicData>
        </a:graphic>
      </p:graphicFrame>
      <p:graphicFrame>
        <p:nvGraphicFramePr>
          <p:cNvPr id="7" name="Chart 6">
            <a:extLst>
              <a:ext uri="{FF2B5EF4-FFF2-40B4-BE49-F238E27FC236}">
                <a16:creationId xmlns:a16="http://schemas.microsoft.com/office/drawing/2014/main" id="{B1D82214-607B-42DD-8551-872AF972494B}"/>
              </a:ext>
            </a:extLst>
          </p:cNvPr>
          <p:cNvGraphicFramePr>
            <a:graphicFrameLocks/>
          </p:cNvGraphicFramePr>
          <p:nvPr/>
        </p:nvGraphicFramePr>
        <p:xfrm>
          <a:off x="6284260" y="1437547"/>
          <a:ext cx="4265407" cy="4246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460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83354"/>
            <a:ext cx="10515600" cy="4098694"/>
          </a:xfrm>
        </p:spPr>
        <p:txBody>
          <a:bodyPr>
            <a:normAutofit fontScale="90000"/>
          </a:bodyPr>
          <a:lstStyle/>
          <a:p>
            <a:r>
              <a:rPr lang="en-US" sz="5400" b="1" dirty="0"/>
              <a:t>Section 114</a:t>
            </a:r>
            <a:br>
              <a:rPr lang="en-US" sz="5400" b="1" dirty="0"/>
            </a:br>
            <a:r>
              <a:rPr lang="en-US" sz="5400" b="1" dirty="0"/>
              <a:t>PIPES Act of 2020</a:t>
            </a:r>
            <a:br>
              <a:rPr lang="en-US" sz="5400" b="1" dirty="0"/>
            </a:br>
            <a:r>
              <a:rPr lang="en-US" sz="5400" b="1" dirty="0"/>
              <a:t>Informational Webinar</a:t>
            </a:r>
            <a:br>
              <a:rPr lang="en-US" sz="5400" b="1" dirty="0"/>
            </a:br>
            <a:br>
              <a:rPr lang="en-US" sz="5400" b="1" dirty="0"/>
            </a:br>
            <a:r>
              <a:rPr lang="en-US" sz="5400" b="1" dirty="0"/>
              <a:t>February 17, 2022</a:t>
            </a:r>
          </a:p>
        </p:txBody>
      </p:sp>
    </p:spTree>
    <p:extLst>
      <p:ext uri="{BB962C8B-B14F-4D97-AF65-F5344CB8AC3E}">
        <p14:creationId xmlns:p14="http://schemas.microsoft.com/office/powerpoint/2010/main" val="84941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182A-893F-489C-9487-723A02A4056D}"/>
              </a:ext>
            </a:extLst>
          </p:cNvPr>
          <p:cNvSpPr>
            <a:spLocks noGrp="1"/>
          </p:cNvSpPr>
          <p:nvPr>
            <p:ph type="title"/>
          </p:nvPr>
        </p:nvSpPr>
        <p:spPr>
          <a:solidFill>
            <a:schemeClr val="accent1"/>
          </a:solidFill>
        </p:spPr>
        <p:txBody>
          <a:bodyPr>
            <a:normAutofit/>
          </a:bodyPr>
          <a:lstStyle/>
          <a:p>
            <a:r>
              <a:rPr lang="en-US" dirty="0"/>
              <a:t>Data – Gas Transmission Compressor Stations</a:t>
            </a:r>
          </a:p>
        </p:txBody>
      </p:sp>
      <p:graphicFrame>
        <p:nvGraphicFramePr>
          <p:cNvPr id="4" name="Table 5">
            <a:extLst>
              <a:ext uri="{FF2B5EF4-FFF2-40B4-BE49-F238E27FC236}">
                <a16:creationId xmlns:a16="http://schemas.microsoft.com/office/drawing/2014/main" id="{109DD370-A7DF-4FE7-945C-AEB49FE57341}"/>
              </a:ext>
            </a:extLst>
          </p:cNvPr>
          <p:cNvGraphicFramePr>
            <a:graphicFrameLocks noGrp="1"/>
          </p:cNvGraphicFramePr>
          <p:nvPr>
            <p:ph idx="1"/>
          </p:nvPr>
        </p:nvGraphicFramePr>
        <p:xfrm>
          <a:off x="1981200" y="1600200"/>
          <a:ext cx="8229600" cy="3708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717588904"/>
                    </a:ext>
                  </a:extLst>
                </a:gridCol>
                <a:gridCol w="4114800">
                  <a:extLst>
                    <a:ext uri="{9D8B030D-6E8A-4147-A177-3AD203B41FA5}">
                      <a16:colId xmlns:a16="http://schemas.microsoft.com/office/drawing/2014/main" val="1516649017"/>
                    </a:ext>
                  </a:extLst>
                </a:gridCol>
              </a:tblGrid>
              <a:tr h="370840">
                <a:tc>
                  <a:txBody>
                    <a:bodyPr/>
                    <a:lstStyle/>
                    <a:p>
                      <a:r>
                        <a:rPr lang="en-US" dirty="0"/>
                        <a:t>Source</a:t>
                      </a:r>
                    </a:p>
                  </a:txBody>
                  <a:tcPr/>
                </a:tc>
                <a:tc>
                  <a:txBody>
                    <a:bodyPr/>
                    <a:lstStyle/>
                    <a:p>
                      <a:r>
                        <a:rPr lang="en-US" dirty="0"/>
                        <a:t>kt CH4</a:t>
                      </a:r>
                    </a:p>
                  </a:txBody>
                  <a:tcPr/>
                </a:tc>
                <a:extLst>
                  <a:ext uri="{0D108BD9-81ED-4DB2-BD59-A6C34878D82A}">
                    <a16:rowId xmlns:a16="http://schemas.microsoft.com/office/drawing/2014/main" val="1364842881"/>
                  </a:ext>
                </a:extLst>
              </a:tr>
              <a:tr h="370840">
                <a:tc>
                  <a:txBody>
                    <a:bodyPr/>
                    <a:lstStyle/>
                    <a:p>
                      <a:r>
                        <a:rPr lang="en-US" dirty="0"/>
                        <a:t>Fugitive emissions</a:t>
                      </a:r>
                    </a:p>
                  </a:txBody>
                  <a:tcPr/>
                </a:tc>
                <a:tc>
                  <a:txBody>
                    <a:bodyPr/>
                    <a:lstStyle/>
                    <a:p>
                      <a:r>
                        <a:rPr lang="en-US" dirty="0"/>
                        <a:t>140.6</a:t>
                      </a:r>
                    </a:p>
                  </a:txBody>
                  <a:tcPr/>
                </a:tc>
                <a:extLst>
                  <a:ext uri="{0D108BD9-81ED-4DB2-BD59-A6C34878D82A}">
                    <a16:rowId xmlns:a16="http://schemas.microsoft.com/office/drawing/2014/main" val="397477471"/>
                  </a:ext>
                </a:extLst>
              </a:tr>
              <a:tr h="370840">
                <a:tc>
                  <a:txBody>
                    <a:bodyPr/>
                    <a:lstStyle/>
                    <a:p>
                      <a:r>
                        <a:rPr lang="en-US" dirty="0"/>
                        <a:t>Reciprocating compressor</a:t>
                      </a:r>
                    </a:p>
                  </a:txBody>
                  <a:tcPr/>
                </a:tc>
                <a:tc>
                  <a:txBody>
                    <a:bodyPr/>
                    <a:lstStyle/>
                    <a:p>
                      <a:r>
                        <a:rPr lang="en-US" dirty="0"/>
                        <a:t>406.5</a:t>
                      </a:r>
                    </a:p>
                  </a:txBody>
                  <a:tcPr/>
                </a:tc>
                <a:extLst>
                  <a:ext uri="{0D108BD9-81ED-4DB2-BD59-A6C34878D82A}">
                    <a16:rowId xmlns:a16="http://schemas.microsoft.com/office/drawing/2014/main" val="2011016970"/>
                  </a:ext>
                </a:extLst>
              </a:tr>
              <a:tr h="370840">
                <a:tc>
                  <a:txBody>
                    <a:bodyPr/>
                    <a:lstStyle/>
                    <a:p>
                      <a:r>
                        <a:rPr lang="en-US" dirty="0"/>
                        <a:t>Centrifugal compressor (wet seals)</a:t>
                      </a:r>
                    </a:p>
                  </a:txBody>
                  <a:tcPr/>
                </a:tc>
                <a:tc>
                  <a:txBody>
                    <a:bodyPr/>
                    <a:lstStyle/>
                    <a:p>
                      <a:r>
                        <a:rPr lang="en-US" dirty="0"/>
                        <a:t>56.9</a:t>
                      </a:r>
                    </a:p>
                  </a:txBody>
                  <a:tcPr/>
                </a:tc>
                <a:extLst>
                  <a:ext uri="{0D108BD9-81ED-4DB2-BD59-A6C34878D82A}">
                    <a16:rowId xmlns:a16="http://schemas.microsoft.com/office/drawing/2014/main" val="1525045337"/>
                  </a:ext>
                </a:extLst>
              </a:tr>
              <a:tr h="370840">
                <a:tc>
                  <a:txBody>
                    <a:bodyPr/>
                    <a:lstStyle/>
                    <a:p>
                      <a:r>
                        <a:rPr lang="en-US" dirty="0"/>
                        <a:t>Centrifugal compressor (dry seals)</a:t>
                      </a:r>
                    </a:p>
                  </a:txBody>
                  <a:tcPr/>
                </a:tc>
                <a:tc>
                  <a:txBody>
                    <a:bodyPr/>
                    <a:lstStyle/>
                    <a:p>
                      <a:r>
                        <a:rPr lang="en-US" dirty="0"/>
                        <a:t>77.7</a:t>
                      </a:r>
                    </a:p>
                  </a:txBody>
                  <a:tcPr/>
                </a:tc>
                <a:extLst>
                  <a:ext uri="{0D108BD9-81ED-4DB2-BD59-A6C34878D82A}">
                    <a16:rowId xmlns:a16="http://schemas.microsoft.com/office/drawing/2014/main" val="3820923945"/>
                  </a:ext>
                </a:extLst>
              </a:tr>
              <a:tr h="370840">
                <a:tc>
                  <a:txBody>
                    <a:bodyPr/>
                    <a:lstStyle/>
                    <a:p>
                      <a:r>
                        <a:rPr lang="en-US" dirty="0"/>
                        <a:t>Engine Exhaust</a:t>
                      </a:r>
                    </a:p>
                  </a:txBody>
                  <a:tcPr/>
                </a:tc>
                <a:tc>
                  <a:txBody>
                    <a:bodyPr/>
                    <a:lstStyle/>
                    <a:p>
                      <a:r>
                        <a:rPr lang="en-US" dirty="0"/>
                        <a:t>287.0</a:t>
                      </a:r>
                    </a:p>
                  </a:txBody>
                  <a:tcPr/>
                </a:tc>
                <a:extLst>
                  <a:ext uri="{0D108BD9-81ED-4DB2-BD59-A6C34878D82A}">
                    <a16:rowId xmlns:a16="http://schemas.microsoft.com/office/drawing/2014/main" val="3731297348"/>
                  </a:ext>
                </a:extLst>
              </a:tr>
              <a:tr h="370840">
                <a:tc>
                  <a:txBody>
                    <a:bodyPr/>
                    <a:lstStyle/>
                    <a:p>
                      <a:r>
                        <a:rPr lang="en-US" dirty="0"/>
                        <a:t>Turbine Exhaust</a:t>
                      </a:r>
                    </a:p>
                  </a:txBody>
                  <a:tcPr/>
                </a:tc>
                <a:tc>
                  <a:txBody>
                    <a:bodyPr/>
                    <a:lstStyle/>
                    <a:p>
                      <a:r>
                        <a:rPr lang="en-US" dirty="0"/>
                        <a:t>1.6</a:t>
                      </a:r>
                    </a:p>
                  </a:txBody>
                  <a:tcPr/>
                </a:tc>
                <a:extLst>
                  <a:ext uri="{0D108BD9-81ED-4DB2-BD59-A6C34878D82A}">
                    <a16:rowId xmlns:a16="http://schemas.microsoft.com/office/drawing/2014/main" val="538382707"/>
                  </a:ext>
                </a:extLst>
              </a:tr>
              <a:tr h="370840">
                <a:tc>
                  <a:txBody>
                    <a:bodyPr/>
                    <a:lstStyle/>
                    <a:p>
                      <a:r>
                        <a:rPr lang="en-US" dirty="0"/>
                        <a:t>Generator Engines (inc. storage)</a:t>
                      </a:r>
                    </a:p>
                  </a:txBody>
                  <a:tcPr/>
                </a:tc>
                <a:tc>
                  <a:txBody>
                    <a:bodyPr/>
                    <a:lstStyle/>
                    <a:p>
                      <a:r>
                        <a:rPr lang="en-US" dirty="0"/>
                        <a:t>14.0</a:t>
                      </a:r>
                    </a:p>
                  </a:txBody>
                  <a:tcPr/>
                </a:tc>
                <a:extLst>
                  <a:ext uri="{0D108BD9-81ED-4DB2-BD59-A6C34878D82A}">
                    <a16:rowId xmlns:a16="http://schemas.microsoft.com/office/drawing/2014/main" val="393883911"/>
                  </a:ext>
                </a:extLst>
              </a:tr>
              <a:tr h="370840">
                <a:tc>
                  <a:txBody>
                    <a:bodyPr/>
                    <a:lstStyle/>
                    <a:p>
                      <a:r>
                        <a:rPr lang="en-US" dirty="0"/>
                        <a:t>Generator Turbine</a:t>
                      </a:r>
                    </a:p>
                  </a:txBody>
                  <a:tcPr/>
                </a:tc>
                <a:tc>
                  <a:txBody>
                    <a:bodyPr/>
                    <a:lstStyle/>
                    <a:p>
                      <a:r>
                        <a:rPr lang="en-US" dirty="0"/>
                        <a:t>.004</a:t>
                      </a:r>
                    </a:p>
                  </a:txBody>
                  <a:tcPr/>
                </a:tc>
                <a:extLst>
                  <a:ext uri="{0D108BD9-81ED-4DB2-BD59-A6C34878D82A}">
                    <a16:rowId xmlns:a16="http://schemas.microsoft.com/office/drawing/2014/main" val="191414756"/>
                  </a:ext>
                </a:extLst>
              </a:tr>
              <a:tr h="370840">
                <a:tc>
                  <a:txBody>
                    <a:bodyPr/>
                    <a:lstStyle/>
                    <a:p>
                      <a:r>
                        <a:rPr lang="en-US" dirty="0"/>
                        <a:t>Station venting</a:t>
                      </a:r>
                    </a:p>
                  </a:txBody>
                  <a:tcPr/>
                </a:tc>
                <a:tc>
                  <a:txBody>
                    <a:bodyPr/>
                    <a:lstStyle/>
                    <a:p>
                      <a:r>
                        <a:rPr lang="en-US" dirty="0"/>
                        <a:t>184.4</a:t>
                      </a:r>
                    </a:p>
                  </a:txBody>
                  <a:tcPr/>
                </a:tc>
                <a:extLst>
                  <a:ext uri="{0D108BD9-81ED-4DB2-BD59-A6C34878D82A}">
                    <a16:rowId xmlns:a16="http://schemas.microsoft.com/office/drawing/2014/main" val="2581416831"/>
                  </a:ext>
                </a:extLst>
              </a:tr>
            </a:tbl>
          </a:graphicData>
        </a:graphic>
      </p:graphicFrame>
    </p:spTree>
    <p:extLst>
      <p:ext uri="{BB962C8B-B14F-4D97-AF65-F5344CB8AC3E}">
        <p14:creationId xmlns:p14="http://schemas.microsoft.com/office/powerpoint/2010/main" val="1735254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1783080" y="999490"/>
            <a:ext cx="8625840" cy="1118870"/>
          </a:xfrm>
          <a:solidFill>
            <a:schemeClr val="tx1"/>
          </a:solidFill>
          <a:ln>
            <a:solidFill>
              <a:schemeClr val="tx1"/>
            </a:solidFill>
          </a:ln>
        </p:spPr>
        <p:txBody>
          <a:bodyPr/>
          <a:lstStyle/>
          <a:p>
            <a:pPr marL="0" indent="0">
              <a:spcBef>
                <a:spcPts val="0"/>
              </a:spcBef>
              <a:spcAft>
                <a:spcPts val="600"/>
              </a:spcAft>
              <a:buClr>
                <a:schemeClr val="tx1"/>
              </a:buClr>
              <a:buNone/>
            </a:pPr>
            <a:r>
              <a:rPr lang="en-US" sz="2800" b="1" dirty="0">
                <a:latin typeface="Times New Roman" panose="02020603050405020304" pitchFamily="18" charset="0"/>
                <a:cs typeface="Times New Roman" panose="02020603050405020304" pitchFamily="18" charset="0"/>
              </a:rPr>
              <a:t>Most gas transmission emissions are vented emissions.  Vented emissions sources include:</a:t>
            </a:r>
          </a:p>
        </p:txBody>
      </p:sp>
      <p:sp>
        <p:nvSpPr>
          <p:cNvPr id="11" name="Title 1">
            <a:extLst>
              <a:ext uri="{FF2B5EF4-FFF2-40B4-BE49-F238E27FC236}">
                <a16:creationId xmlns:a16="http://schemas.microsoft.com/office/drawing/2014/main" id="{AA3E42C4-5F3F-41F3-9642-2C2D934B28D7}"/>
              </a:ext>
            </a:extLst>
          </p:cNvPr>
          <p:cNvSpPr txBox="1">
            <a:spLocks/>
          </p:cNvSpPr>
          <p:nvPr/>
        </p:nvSpPr>
        <p:spPr>
          <a:xfrm>
            <a:off x="1524000" y="0"/>
            <a:ext cx="9144000" cy="945970"/>
          </a:xfrm>
          <a:prstGeom prst="rect">
            <a:avLst/>
          </a:prstGeom>
          <a:solidFill>
            <a:srgbClr val="E46C0A"/>
          </a:solidFill>
          <a:ln w="857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Vented Emission - Sources</a:t>
            </a:r>
          </a:p>
        </p:txBody>
      </p:sp>
      <p:sp>
        <p:nvSpPr>
          <p:cNvPr id="2" name="Rectangle 1">
            <a:extLst>
              <a:ext uri="{FF2B5EF4-FFF2-40B4-BE49-F238E27FC236}">
                <a16:creationId xmlns:a16="http://schemas.microsoft.com/office/drawing/2014/main" id="{3BA9EB72-0408-4A6E-98F6-B4A593C41819}"/>
              </a:ext>
            </a:extLst>
          </p:cNvPr>
          <p:cNvSpPr/>
          <p:nvPr/>
        </p:nvSpPr>
        <p:spPr>
          <a:xfrm>
            <a:off x="1783080" y="1961882"/>
            <a:ext cx="6278880" cy="4093428"/>
          </a:xfrm>
          <a:prstGeom prst="rect">
            <a:avLst/>
          </a:prstGeom>
        </p:spPr>
        <p:txBody>
          <a:bodyPr wrap="square">
            <a:spAutoFit/>
          </a:bodyPr>
          <a:lstStyle/>
          <a:p>
            <a:pPr marL="342900" indent="-342900">
              <a:spcAft>
                <a:spcPts val="600"/>
              </a:spcAft>
              <a:buSzPct val="70000"/>
              <a:buFont typeface="Arial" panose="020B0604020202020204" pitchFamily="34" charset="0"/>
              <a:buChar char="•"/>
              <a:defRPr/>
            </a:pPr>
            <a:r>
              <a:rPr lang="en-US" sz="2400" dirty="0">
                <a:solidFill>
                  <a:prstClr val="black"/>
                </a:solidFill>
                <a:latin typeface="Times New Roman" panose="02020603050405020304" pitchFamily="18" charset="0"/>
                <a:cs typeface="Times New Roman" panose="02020603050405020304" pitchFamily="18" charset="0"/>
              </a:rPr>
              <a:t>Blowdowns associated with repairs / maintenance, and replacement / construction,</a:t>
            </a:r>
          </a:p>
          <a:p>
            <a:pPr marL="342900" indent="-342900">
              <a:spcAft>
                <a:spcPts val="600"/>
              </a:spcAft>
              <a:buSzPct val="70000"/>
              <a:buFont typeface="Arial" panose="020B0604020202020204" pitchFamily="34" charset="0"/>
              <a:buChar char="•"/>
              <a:defRPr/>
            </a:pPr>
            <a:r>
              <a:rPr lang="en-US" sz="2400" dirty="0">
                <a:solidFill>
                  <a:prstClr val="black"/>
                </a:solidFill>
                <a:latin typeface="Times New Roman" panose="02020603050405020304" pitchFamily="18" charset="0"/>
                <a:cs typeface="Times New Roman" panose="02020603050405020304" pitchFamily="18" charset="0"/>
              </a:rPr>
              <a:t>Vents from equipment such as pressure relief devices, regulators (gas use), emergency shut down devices (ESD),</a:t>
            </a:r>
          </a:p>
          <a:p>
            <a:pPr marL="342900" indent="-342900">
              <a:spcAft>
                <a:spcPts val="600"/>
              </a:spcAft>
              <a:buSzPct val="70000"/>
              <a:buFont typeface="Arial" panose="020B0604020202020204" pitchFamily="34" charset="0"/>
              <a:buChar char="•"/>
              <a:defRPr/>
            </a:pPr>
            <a:r>
              <a:rPr lang="en-US" sz="2400" dirty="0">
                <a:solidFill>
                  <a:prstClr val="black"/>
                </a:solidFill>
                <a:latin typeface="Times New Roman" panose="02020603050405020304" pitchFamily="18" charset="0"/>
                <a:cs typeface="Times New Roman" panose="02020603050405020304" pitchFamily="18" charset="0"/>
              </a:rPr>
              <a:t>Venting from ruptures, upset conditions and third-party damage,</a:t>
            </a:r>
          </a:p>
          <a:p>
            <a:pPr marL="342900" indent="-342900">
              <a:spcAft>
                <a:spcPts val="600"/>
              </a:spcAft>
              <a:buSzPct val="70000"/>
              <a:buFont typeface="Arial" panose="020B0604020202020204" pitchFamily="34" charset="0"/>
              <a:buChar char="•"/>
              <a:defRPr/>
            </a:pPr>
            <a:r>
              <a:rPr lang="en-US" sz="2400" dirty="0">
                <a:solidFill>
                  <a:prstClr val="black"/>
                </a:solidFill>
                <a:latin typeface="Times New Roman" panose="02020603050405020304" pitchFamily="18" charset="0"/>
                <a:cs typeface="Times New Roman" panose="02020603050405020304" pitchFamily="18" charset="0"/>
              </a:rPr>
              <a:t>Current facility / equipment designs, and</a:t>
            </a:r>
          </a:p>
          <a:p>
            <a:pPr marL="342900" indent="-342900">
              <a:spcAft>
                <a:spcPts val="600"/>
              </a:spcAft>
              <a:buSzPct val="70000"/>
              <a:buFont typeface="Arial" panose="020B0604020202020204" pitchFamily="34" charset="0"/>
              <a:buChar char="•"/>
              <a:defRPr/>
            </a:pPr>
            <a:r>
              <a:rPr lang="en-US" sz="2400" dirty="0">
                <a:solidFill>
                  <a:prstClr val="black"/>
                </a:solidFill>
                <a:latin typeface="Times New Roman" panose="02020603050405020304" pitchFamily="18" charset="0"/>
                <a:cs typeface="Times New Roman" panose="02020603050405020304" pitchFamily="18" charset="0"/>
              </a:rPr>
              <a:t>Section 114(d) study to help identify pipeline facilities’ vented emissions sources.</a:t>
            </a:r>
          </a:p>
        </p:txBody>
      </p:sp>
      <p:pic>
        <p:nvPicPr>
          <p:cNvPr id="12" name="Picture 11">
            <a:extLst>
              <a:ext uri="{FF2B5EF4-FFF2-40B4-BE49-F238E27FC236}">
                <a16:creationId xmlns:a16="http://schemas.microsoft.com/office/drawing/2014/main" id="{8B783578-348A-4443-B3E2-9BDF52A2BD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7780820" y="2544280"/>
            <a:ext cx="3025323" cy="2402082"/>
          </a:xfrm>
          <a:prstGeom prst="rect">
            <a:avLst/>
          </a:prstGeom>
        </p:spPr>
      </p:pic>
    </p:spTree>
    <p:extLst>
      <p:ext uri="{BB962C8B-B14F-4D97-AF65-F5344CB8AC3E}">
        <p14:creationId xmlns:p14="http://schemas.microsoft.com/office/powerpoint/2010/main" val="27910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5">
            <a:extLst>
              <a:ext uri="{FF2B5EF4-FFF2-40B4-BE49-F238E27FC236}">
                <a16:creationId xmlns:a16="http://schemas.microsoft.com/office/drawing/2014/main" id="{85DC5A25-5982-4D79-B8DF-B1C8B06474C8}"/>
              </a:ext>
            </a:extLst>
          </p:cNvPr>
          <p:cNvGraphicFramePr>
            <a:graphicFrameLocks/>
          </p:cNvGraphicFramePr>
          <p:nvPr>
            <p:extLst>
              <p:ext uri="{D42A27DB-BD31-4B8C-83A1-F6EECF244321}">
                <p14:modId xmlns:p14="http://schemas.microsoft.com/office/powerpoint/2010/main" val="3637278083"/>
              </p:ext>
            </p:extLst>
          </p:nvPr>
        </p:nvGraphicFramePr>
        <p:xfrm>
          <a:off x="1817468" y="1433830"/>
          <a:ext cx="4353836" cy="4177665"/>
        </p:xfrm>
        <a:graphic>
          <a:graphicData uri="http://schemas.openxmlformats.org/drawingml/2006/table">
            <a:tbl>
              <a:tblPr firstRow="1" bandRow="1">
                <a:tableStyleId>{7DF18680-E054-41AD-8BC1-D1AEF772440D}</a:tableStyleId>
              </a:tblPr>
              <a:tblGrid>
                <a:gridCol w="1763041">
                  <a:extLst>
                    <a:ext uri="{9D8B030D-6E8A-4147-A177-3AD203B41FA5}">
                      <a16:colId xmlns:a16="http://schemas.microsoft.com/office/drawing/2014/main" val="798214606"/>
                    </a:ext>
                  </a:extLst>
                </a:gridCol>
                <a:gridCol w="1116695">
                  <a:extLst>
                    <a:ext uri="{9D8B030D-6E8A-4147-A177-3AD203B41FA5}">
                      <a16:colId xmlns:a16="http://schemas.microsoft.com/office/drawing/2014/main" val="643026207"/>
                    </a:ext>
                  </a:extLst>
                </a:gridCol>
                <a:gridCol w="1474100">
                  <a:extLst>
                    <a:ext uri="{9D8B030D-6E8A-4147-A177-3AD203B41FA5}">
                      <a16:colId xmlns:a16="http://schemas.microsoft.com/office/drawing/2014/main" val="1151816824"/>
                    </a:ext>
                  </a:extLst>
                </a:gridCol>
              </a:tblGrid>
              <a:tr h="370840">
                <a:tc>
                  <a:txBody>
                    <a:bodyPr/>
                    <a:lstStyle/>
                    <a:p>
                      <a:pPr algn="ctr"/>
                      <a:r>
                        <a:rPr lang="en-US" sz="1800" dirty="0">
                          <a:latin typeface="Arial" panose="020B0604020202020204" pitchFamily="34" charset="0"/>
                          <a:cs typeface="Arial" panose="020B0604020202020204" pitchFamily="34" charset="0"/>
                        </a:rPr>
                        <a:t>Source</a:t>
                      </a:r>
                    </a:p>
                  </a:txBody>
                  <a:tcPr anchor="ctr"/>
                </a:tc>
                <a:tc>
                  <a:txBody>
                    <a:bodyPr/>
                    <a:lstStyle/>
                    <a:p>
                      <a:pPr algn="ctr"/>
                      <a:r>
                        <a:rPr lang="en-US" sz="1800" dirty="0">
                          <a:latin typeface="Arial" panose="020B0604020202020204" pitchFamily="34" charset="0"/>
                          <a:cs typeface="Arial" panose="020B0604020202020204" pitchFamily="34" charset="0"/>
                        </a:rPr>
                        <a:t>Kt CH4*</a:t>
                      </a:r>
                    </a:p>
                  </a:txBody>
                  <a:tcPr anchor="ctr"/>
                </a:tc>
                <a:tc>
                  <a:txBody>
                    <a:bodyPr/>
                    <a:lstStyle/>
                    <a:p>
                      <a:pPr algn="ctr"/>
                      <a:r>
                        <a:rPr lang="en-US" sz="1800" dirty="0">
                          <a:latin typeface="Arial" panose="020B0604020202020204" pitchFamily="34" charset="0"/>
                          <a:cs typeface="Arial" panose="020B0604020202020204" pitchFamily="34" charset="0"/>
                        </a:rPr>
                        <a:t>MMcf</a:t>
                      </a:r>
                    </a:p>
                  </a:txBody>
                  <a:tcPr anchor="ctr"/>
                </a:tc>
                <a:extLst>
                  <a:ext uri="{0D108BD9-81ED-4DB2-BD59-A6C34878D82A}">
                    <a16:rowId xmlns:a16="http://schemas.microsoft.com/office/drawing/2014/main" val="2726446878"/>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Service / Mains leaks</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209.0</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13,321</a:t>
                      </a:r>
                    </a:p>
                  </a:txBody>
                  <a:tcPr marL="9525" marR="9525" marT="9525" marB="0" anchor="ctr"/>
                </a:tc>
                <a:extLst>
                  <a:ext uri="{0D108BD9-81ED-4DB2-BD59-A6C34878D82A}">
                    <a16:rowId xmlns:a16="http://schemas.microsoft.com/office/drawing/2014/main" val="2319255144"/>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Meter / Regulator stations</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43.7</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2,786</a:t>
                      </a:r>
                    </a:p>
                  </a:txBody>
                  <a:tcPr marL="9525" marR="9525" marT="9525" marB="0" anchor="ctr"/>
                </a:tc>
                <a:extLst>
                  <a:ext uri="{0D108BD9-81ED-4DB2-BD59-A6C34878D82A}">
                    <a16:rowId xmlns:a16="http://schemas.microsoft.com/office/drawing/2014/main" val="1067506503"/>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Residential Meters</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83.1</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5,300</a:t>
                      </a:r>
                    </a:p>
                  </a:txBody>
                  <a:tcPr marL="9525" marR="9525" marT="9525" marB="0" anchor="ctr"/>
                </a:tc>
                <a:extLst>
                  <a:ext uri="{0D108BD9-81ED-4DB2-BD59-A6C34878D82A}">
                    <a16:rowId xmlns:a16="http://schemas.microsoft.com/office/drawing/2014/main" val="2106028119"/>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Commercial / Industrial Meters</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149.0</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9,500</a:t>
                      </a:r>
                    </a:p>
                  </a:txBody>
                  <a:tcPr marL="9525" marR="9525" marT="9525" marB="0" anchor="ctr"/>
                </a:tc>
                <a:extLst>
                  <a:ext uri="{0D108BD9-81ED-4DB2-BD59-A6C34878D82A}">
                    <a16:rowId xmlns:a16="http://schemas.microsoft.com/office/drawing/2014/main" val="2163132912"/>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Maintenance</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364</a:t>
                      </a:r>
                    </a:p>
                  </a:txBody>
                  <a:tcPr marL="9525" marR="9525" marT="9525" marB="0" anchor="ctr"/>
                </a:tc>
                <a:extLst>
                  <a:ext uri="{0D108BD9-81ED-4DB2-BD59-A6C34878D82A}">
                    <a16:rowId xmlns:a16="http://schemas.microsoft.com/office/drawing/2014/main" val="3624382753"/>
                  </a:ext>
                </a:extLst>
              </a:tr>
              <a:tr h="37084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Mishaps &amp; Third-Party Damage</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69.3</a:t>
                      </a:r>
                    </a:p>
                  </a:txBody>
                  <a:tcPr marL="9525" marR="9525" marT="9525" marB="0" anchor="ct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4,417</a:t>
                      </a:r>
                    </a:p>
                  </a:txBody>
                  <a:tcPr marL="9525" marR="9525" marT="9525" marB="0" anchor="ctr"/>
                </a:tc>
                <a:extLst>
                  <a:ext uri="{0D108BD9-81ED-4DB2-BD59-A6C34878D82A}">
                    <a16:rowId xmlns:a16="http://schemas.microsoft.com/office/drawing/2014/main" val="2049395785"/>
                  </a:ext>
                </a:extLst>
              </a:tr>
              <a:tr h="370840">
                <a:tc>
                  <a:txBody>
                    <a:bodyPr/>
                    <a:lstStyle/>
                    <a:p>
                      <a:pPr algn="l" fontAlgn="b"/>
                      <a:r>
                        <a:rPr lang="en-US" sz="18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tc>
                <a:tc>
                  <a:txBody>
                    <a:bodyPr/>
                    <a:lstStyle/>
                    <a:p>
                      <a:pPr algn="ctr" fontAlgn="b"/>
                      <a:r>
                        <a:rPr lang="en-US" sz="1800" b="1" i="0" u="none" strike="noStrike" dirty="0">
                          <a:solidFill>
                            <a:srgbClr val="000000"/>
                          </a:solidFill>
                          <a:effectLst/>
                          <a:latin typeface="Arial" panose="020B0604020202020204" pitchFamily="34" charset="0"/>
                          <a:cs typeface="Arial" panose="020B0604020202020204" pitchFamily="34" charset="0"/>
                        </a:rPr>
                        <a:t>559.9</a:t>
                      </a:r>
                    </a:p>
                  </a:txBody>
                  <a:tcPr marL="9525" marR="9525" marT="9525" marB="0" anchor="ctr"/>
                </a:tc>
                <a:tc>
                  <a:txBody>
                    <a:bodyPr/>
                    <a:lstStyle/>
                    <a:p>
                      <a:pPr algn="ctr" fontAlgn="b"/>
                      <a:r>
                        <a:rPr lang="en-US" sz="1800" b="1" i="0" u="none" strike="noStrike" dirty="0">
                          <a:solidFill>
                            <a:srgbClr val="000000"/>
                          </a:solidFill>
                          <a:effectLst/>
                          <a:latin typeface="Arial" panose="020B0604020202020204" pitchFamily="34" charset="0"/>
                          <a:cs typeface="Arial" panose="020B0604020202020204" pitchFamily="34" charset="0"/>
                        </a:rPr>
                        <a:t>35,688</a:t>
                      </a:r>
                    </a:p>
                  </a:txBody>
                  <a:tcPr marL="9525" marR="9525" marT="9525" marB="0" anchor="ctr"/>
                </a:tc>
                <a:extLst>
                  <a:ext uri="{0D108BD9-81ED-4DB2-BD59-A6C34878D82A}">
                    <a16:rowId xmlns:a16="http://schemas.microsoft.com/office/drawing/2014/main" val="282066554"/>
                  </a:ext>
                </a:extLst>
              </a:tr>
            </a:tbl>
          </a:graphicData>
        </a:graphic>
      </p:graphicFrame>
      <p:sp>
        <p:nvSpPr>
          <p:cNvPr id="11" name="Title 1">
            <a:extLst>
              <a:ext uri="{FF2B5EF4-FFF2-40B4-BE49-F238E27FC236}">
                <a16:creationId xmlns:a16="http://schemas.microsoft.com/office/drawing/2014/main" id="{A504108A-1BEF-4186-8312-47A1CF2ACCB3}"/>
              </a:ext>
            </a:extLst>
          </p:cNvPr>
          <p:cNvSpPr txBox="1">
            <a:spLocks/>
          </p:cNvSpPr>
          <p:nvPr/>
        </p:nvSpPr>
        <p:spPr>
          <a:xfrm>
            <a:off x="1524000" y="0"/>
            <a:ext cx="9144000" cy="945970"/>
          </a:xfrm>
          <a:prstGeom prst="rect">
            <a:avLst/>
          </a:prstGeom>
          <a:solidFill>
            <a:srgbClr val="E46C0A"/>
          </a:solidFill>
          <a:ln w="857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Data – Gas Distribution</a:t>
            </a:r>
          </a:p>
        </p:txBody>
      </p:sp>
      <p:graphicFrame>
        <p:nvGraphicFramePr>
          <p:cNvPr id="5" name="Chart 4">
            <a:extLst>
              <a:ext uri="{FF2B5EF4-FFF2-40B4-BE49-F238E27FC236}">
                <a16:creationId xmlns:a16="http://schemas.microsoft.com/office/drawing/2014/main" id="{20E4C891-823A-4AEC-892A-410690833AF2}"/>
              </a:ext>
            </a:extLst>
          </p:cNvPr>
          <p:cNvGraphicFramePr>
            <a:graphicFrameLocks/>
          </p:cNvGraphicFramePr>
          <p:nvPr/>
        </p:nvGraphicFramePr>
        <p:xfrm>
          <a:off x="5496583" y="1021977"/>
          <a:ext cx="5846782" cy="47441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79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5A8B-F8E4-4A39-BB26-E3B293D99AD4}"/>
              </a:ext>
            </a:extLst>
          </p:cNvPr>
          <p:cNvSpPr>
            <a:spLocks noGrp="1"/>
          </p:cNvSpPr>
          <p:nvPr>
            <p:ph type="title"/>
          </p:nvPr>
        </p:nvSpPr>
        <p:spPr>
          <a:solidFill>
            <a:srgbClr val="E46C0A"/>
          </a:solidFill>
        </p:spPr>
        <p:txBody>
          <a:bodyPr/>
          <a:lstStyle/>
          <a:p>
            <a:r>
              <a:rPr lang="en-US" dirty="0"/>
              <a:t>Data – Gas Distribution Leaks</a:t>
            </a:r>
          </a:p>
        </p:txBody>
      </p:sp>
      <p:graphicFrame>
        <p:nvGraphicFramePr>
          <p:cNvPr id="4" name="Table 10">
            <a:extLst>
              <a:ext uri="{FF2B5EF4-FFF2-40B4-BE49-F238E27FC236}">
                <a16:creationId xmlns:a16="http://schemas.microsoft.com/office/drawing/2014/main" id="{4FCD7D29-D8F5-454B-BAEA-8B2E434462A7}"/>
              </a:ext>
            </a:extLst>
          </p:cNvPr>
          <p:cNvGraphicFramePr>
            <a:graphicFrameLocks noGrp="1"/>
          </p:cNvGraphicFramePr>
          <p:nvPr>
            <p:ph idx="1"/>
          </p:nvPr>
        </p:nvGraphicFramePr>
        <p:xfrm>
          <a:off x="1828800" y="1169672"/>
          <a:ext cx="8229600" cy="24333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950192206"/>
                    </a:ext>
                  </a:extLst>
                </a:gridCol>
                <a:gridCol w="2743200">
                  <a:extLst>
                    <a:ext uri="{9D8B030D-6E8A-4147-A177-3AD203B41FA5}">
                      <a16:colId xmlns:a16="http://schemas.microsoft.com/office/drawing/2014/main" val="744016283"/>
                    </a:ext>
                  </a:extLst>
                </a:gridCol>
                <a:gridCol w="2743200">
                  <a:extLst>
                    <a:ext uri="{9D8B030D-6E8A-4147-A177-3AD203B41FA5}">
                      <a16:colId xmlns:a16="http://schemas.microsoft.com/office/drawing/2014/main" val="509006890"/>
                    </a:ext>
                  </a:extLst>
                </a:gridCol>
              </a:tblGrid>
              <a:tr h="370840">
                <a:tc>
                  <a:txBody>
                    <a:bodyPr/>
                    <a:lstStyle/>
                    <a:p>
                      <a:r>
                        <a:rPr lang="en-US" sz="1600" dirty="0"/>
                        <a:t>Material</a:t>
                      </a:r>
                    </a:p>
                  </a:txBody>
                  <a:tcPr/>
                </a:tc>
                <a:tc>
                  <a:txBody>
                    <a:bodyPr/>
                    <a:lstStyle/>
                    <a:p>
                      <a:r>
                        <a:rPr lang="en-US" sz="1600" dirty="0"/>
                        <a:t>Kt CH4 from Main Leaks</a:t>
                      </a:r>
                    </a:p>
                  </a:txBody>
                  <a:tcPr/>
                </a:tc>
                <a:tc>
                  <a:txBody>
                    <a:bodyPr/>
                    <a:lstStyle/>
                    <a:p>
                      <a:r>
                        <a:rPr lang="en-US" sz="1600" dirty="0"/>
                        <a:t>Kt CH4 from Service Line Leaks</a:t>
                      </a:r>
                    </a:p>
                  </a:txBody>
                  <a:tcPr/>
                </a:tc>
                <a:extLst>
                  <a:ext uri="{0D108BD9-81ED-4DB2-BD59-A6C34878D82A}">
                    <a16:rowId xmlns:a16="http://schemas.microsoft.com/office/drawing/2014/main" val="2528190764"/>
                  </a:ext>
                </a:extLst>
              </a:tr>
              <a:tr h="370840">
                <a:tc>
                  <a:txBody>
                    <a:bodyPr/>
                    <a:lstStyle/>
                    <a:p>
                      <a:r>
                        <a:rPr lang="en-US" sz="1600" dirty="0"/>
                        <a:t>Cast Iron</a:t>
                      </a:r>
                    </a:p>
                  </a:txBody>
                  <a:tcPr/>
                </a:tc>
                <a:tc>
                  <a:txBody>
                    <a:bodyPr/>
                    <a:lstStyle/>
                    <a:p>
                      <a:r>
                        <a:rPr lang="en-US" sz="1600" dirty="0"/>
                        <a:t>24.6</a:t>
                      </a:r>
                    </a:p>
                  </a:txBody>
                  <a:tcPr/>
                </a:tc>
                <a:tc>
                  <a:txBody>
                    <a:bodyPr/>
                    <a:lstStyle/>
                    <a:p>
                      <a:r>
                        <a:rPr lang="en-US" sz="1600" dirty="0"/>
                        <a:t>N.Q.</a:t>
                      </a:r>
                    </a:p>
                  </a:txBody>
                  <a:tcPr/>
                </a:tc>
                <a:extLst>
                  <a:ext uri="{0D108BD9-81ED-4DB2-BD59-A6C34878D82A}">
                    <a16:rowId xmlns:a16="http://schemas.microsoft.com/office/drawing/2014/main" val="1340187771"/>
                  </a:ext>
                </a:extLst>
              </a:tr>
              <a:tr h="370840">
                <a:tc>
                  <a:txBody>
                    <a:bodyPr/>
                    <a:lstStyle/>
                    <a:p>
                      <a:r>
                        <a:rPr lang="en-US" sz="1600" dirty="0"/>
                        <a:t>Unprotected Steel</a:t>
                      </a:r>
                    </a:p>
                  </a:txBody>
                  <a:tcPr/>
                </a:tc>
                <a:tc>
                  <a:txBody>
                    <a:bodyPr/>
                    <a:lstStyle/>
                    <a:p>
                      <a:r>
                        <a:rPr lang="en-US" sz="1600" dirty="0"/>
                        <a:t>43.3</a:t>
                      </a:r>
                    </a:p>
                  </a:txBody>
                  <a:tcPr/>
                </a:tc>
                <a:tc>
                  <a:txBody>
                    <a:bodyPr/>
                    <a:lstStyle/>
                    <a:p>
                      <a:r>
                        <a:rPr lang="en-US" sz="1600" dirty="0"/>
                        <a:t>39.6</a:t>
                      </a:r>
                    </a:p>
                  </a:txBody>
                  <a:tcPr/>
                </a:tc>
                <a:extLst>
                  <a:ext uri="{0D108BD9-81ED-4DB2-BD59-A6C34878D82A}">
                    <a16:rowId xmlns:a16="http://schemas.microsoft.com/office/drawing/2014/main" val="3054220883"/>
                  </a:ext>
                </a:extLst>
              </a:tr>
              <a:tr h="370840">
                <a:tc>
                  <a:txBody>
                    <a:bodyPr/>
                    <a:lstStyle/>
                    <a:p>
                      <a:r>
                        <a:rPr lang="en-US" sz="1600" dirty="0"/>
                        <a:t>Protected Steel</a:t>
                      </a:r>
                    </a:p>
                  </a:txBody>
                  <a:tcPr/>
                </a:tc>
                <a:tc>
                  <a:txBody>
                    <a:bodyPr/>
                    <a:lstStyle/>
                    <a:p>
                      <a:r>
                        <a:rPr lang="en-US" sz="1600" dirty="0"/>
                        <a:t>22.3</a:t>
                      </a:r>
                    </a:p>
                  </a:txBody>
                  <a:tcPr/>
                </a:tc>
                <a:tc>
                  <a:txBody>
                    <a:bodyPr/>
                    <a:lstStyle/>
                    <a:p>
                      <a:r>
                        <a:rPr lang="en-US" sz="1600" dirty="0"/>
                        <a:t>16.6</a:t>
                      </a:r>
                    </a:p>
                  </a:txBody>
                  <a:tcPr/>
                </a:tc>
                <a:extLst>
                  <a:ext uri="{0D108BD9-81ED-4DB2-BD59-A6C34878D82A}">
                    <a16:rowId xmlns:a16="http://schemas.microsoft.com/office/drawing/2014/main" val="1889718411"/>
                  </a:ext>
                </a:extLst>
              </a:tr>
              <a:tr h="370840">
                <a:tc>
                  <a:txBody>
                    <a:bodyPr/>
                    <a:lstStyle/>
                    <a:p>
                      <a:r>
                        <a:rPr lang="en-US" sz="1600" dirty="0"/>
                        <a:t>Plastic</a:t>
                      </a:r>
                    </a:p>
                  </a:txBody>
                  <a:tcPr/>
                </a:tc>
                <a:tc>
                  <a:txBody>
                    <a:bodyPr/>
                    <a:lstStyle/>
                    <a:p>
                      <a:r>
                        <a:rPr lang="en-US" sz="1600" dirty="0"/>
                        <a:t>39.6</a:t>
                      </a:r>
                    </a:p>
                  </a:txBody>
                  <a:tcPr/>
                </a:tc>
                <a:tc>
                  <a:txBody>
                    <a:bodyPr/>
                    <a:lstStyle/>
                    <a:p>
                      <a:r>
                        <a:rPr lang="en-US" sz="1600" dirty="0"/>
                        <a:t>13.5</a:t>
                      </a:r>
                    </a:p>
                  </a:txBody>
                  <a:tcPr/>
                </a:tc>
                <a:extLst>
                  <a:ext uri="{0D108BD9-81ED-4DB2-BD59-A6C34878D82A}">
                    <a16:rowId xmlns:a16="http://schemas.microsoft.com/office/drawing/2014/main" val="505300969"/>
                  </a:ext>
                </a:extLst>
              </a:tr>
              <a:tr h="370840">
                <a:tc>
                  <a:txBody>
                    <a:bodyPr/>
                    <a:lstStyle/>
                    <a:p>
                      <a:r>
                        <a:rPr lang="en-US" sz="1600" dirty="0"/>
                        <a:t>Copper</a:t>
                      </a:r>
                    </a:p>
                  </a:txBody>
                  <a:tcPr/>
                </a:tc>
                <a:tc>
                  <a:txBody>
                    <a:bodyPr/>
                    <a:lstStyle/>
                    <a:p>
                      <a:r>
                        <a:rPr lang="en-US" sz="1600" dirty="0"/>
                        <a:t>N.Q.</a:t>
                      </a:r>
                    </a:p>
                  </a:txBody>
                  <a:tcPr/>
                </a:tc>
                <a:tc>
                  <a:txBody>
                    <a:bodyPr/>
                    <a:lstStyle/>
                    <a:p>
                      <a:r>
                        <a:rPr lang="en-US" sz="1600" dirty="0"/>
                        <a:t>3.3</a:t>
                      </a:r>
                    </a:p>
                  </a:txBody>
                  <a:tcPr/>
                </a:tc>
                <a:extLst>
                  <a:ext uri="{0D108BD9-81ED-4DB2-BD59-A6C34878D82A}">
                    <a16:rowId xmlns:a16="http://schemas.microsoft.com/office/drawing/2014/main" val="3252016487"/>
                  </a:ext>
                </a:extLst>
              </a:tr>
            </a:tbl>
          </a:graphicData>
        </a:graphic>
      </p:graphicFrame>
      <p:sp>
        <p:nvSpPr>
          <p:cNvPr id="5" name="Slide Number Placeholder 6">
            <a:extLst>
              <a:ext uri="{FF2B5EF4-FFF2-40B4-BE49-F238E27FC236}">
                <a16:creationId xmlns:a16="http://schemas.microsoft.com/office/drawing/2014/main" id="{E36D19F4-9A6F-4DDC-BE29-D885DD5A8E56}"/>
              </a:ext>
            </a:extLst>
          </p:cNvPr>
          <p:cNvSpPr>
            <a:spLocks noGrp="1"/>
          </p:cNvSpPr>
          <p:nvPr>
            <p:ph type="sldNum" sz="quarter" idx="12"/>
          </p:nvPr>
        </p:nvSpPr>
        <p:spPr>
          <a:xfrm>
            <a:off x="1524000" y="5638803"/>
            <a:ext cx="304800" cy="365125"/>
          </a:xfrm>
        </p:spPr>
        <p:txBody>
          <a:bodyPr/>
          <a:lstStyle/>
          <a:p>
            <a:fld id="{BE4FB471-EBB4-4D81-9EA6-902E33AD37CE}" type="slidenum">
              <a:rPr lang="en-US">
                <a:solidFill>
                  <a:prstClr val="black">
                    <a:tint val="75000"/>
                  </a:prstClr>
                </a:solidFill>
                <a:latin typeface="Georgia"/>
              </a:rPr>
              <a:pPr/>
              <a:t>23</a:t>
            </a:fld>
            <a:endParaRPr lang="en-US" dirty="0">
              <a:solidFill>
                <a:prstClr val="black">
                  <a:tint val="75000"/>
                </a:prstClr>
              </a:solidFill>
              <a:latin typeface="Georgia"/>
            </a:endParaRPr>
          </a:p>
        </p:txBody>
      </p:sp>
      <p:graphicFrame>
        <p:nvGraphicFramePr>
          <p:cNvPr id="6" name="Chart 5">
            <a:extLst>
              <a:ext uri="{FF2B5EF4-FFF2-40B4-BE49-F238E27FC236}">
                <a16:creationId xmlns:a16="http://schemas.microsoft.com/office/drawing/2014/main" id="{F11E6D26-703F-4AC1-A85B-1CB5A00A4918}"/>
              </a:ext>
            </a:extLst>
          </p:cNvPr>
          <p:cNvGraphicFramePr>
            <a:graphicFrameLocks/>
          </p:cNvGraphicFramePr>
          <p:nvPr/>
        </p:nvGraphicFramePr>
        <p:xfrm>
          <a:off x="1823404" y="3788414"/>
          <a:ext cx="3962400" cy="2215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3639FE8-9013-4D75-8EFD-EB0362307A04}"/>
              </a:ext>
            </a:extLst>
          </p:cNvPr>
          <p:cNvGraphicFramePr>
            <a:graphicFrameLocks/>
          </p:cNvGraphicFramePr>
          <p:nvPr/>
        </p:nvGraphicFramePr>
        <p:xfrm>
          <a:off x="6553200" y="3686814"/>
          <a:ext cx="3962400" cy="2215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4415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AF1D043-8911-49D5-8FEB-963ECAE1B23E}"/>
              </a:ext>
            </a:extLst>
          </p:cNvPr>
          <p:cNvSpPr txBox="1">
            <a:spLocks/>
          </p:cNvSpPr>
          <p:nvPr/>
        </p:nvSpPr>
        <p:spPr>
          <a:xfrm>
            <a:off x="1524000" y="0"/>
            <a:ext cx="9144000" cy="945970"/>
          </a:xfrm>
          <a:prstGeom prst="rect">
            <a:avLst/>
          </a:prstGeom>
          <a:solidFill>
            <a:srgbClr val="E46C0A"/>
          </a:solidFill>
          <a:ln w="857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solidFill>
                <a:latin typeface="Times New Roman" panose="02020603050405020304" pitchFamily="18" charset="0"/>
                <a:cs typeface="Times New Roman" panose="02020603050405020304" pitchFamily="18" charset="0"/>
              </a:rPr>
              <a:t>Fugitive Emissions - Sources</a:t>
            </a:r>
          </a:p>
        </p:txBody>
      </p:sp>
      <p:sp>
        <p:nvSpPr>
          <p:cNvPr id="2" name="Rectangle 1">
            <a:extLst>
              <a:ext uri="{FF2B5EF4-FFF2-40B4-BE49-F238E27FC236}">
                <a16:creationId xmlns:a16="http://schemas.microsoft.com/office/drawing/2014/main" id="{79DB5E7E-4FFE-4005-9A43-093E7C7026A7}"/>
              </a:ext>
            </a:extLst>
          </p:cNvPr>
          <p:cNvSpPr/>
          <p:nvPr/>
        </p:nvSpPr>
        <p:spPr>
          <a:xfrm>
            <a:off x="1685677" y="974483"/>
            <a:ext cx="5341656" cy="1200329"/>
          </a:xfrm>
          <a:prstGeom prst="rect">
            <a:avLst/>
          </a:prstGeom>
        </p:spPr>
        <p:txBody>
          <a:bodyPr wrap="square">
            <a:spAutoFit/>
          </a:bodyPr>
          <a:lstStyle/>
          <a:p>
            <a:pPr marL="57150">
              <a:spcAft>
                <a:spcPts val="600"/>
              </a:spcAft>
              <a:defRPr/>
            </a:pPr>
            <a:r>
              <a:rPr lang="en-US" sz="2400" b="1" dirty="0">
                <a:solidFill>
                  <a:prstClr val="black"/>
                </a:solidFill>
                <a:latin typeface="Times New Roman" panose="02020603050405020304" pitchFamily="18" charset="0"/>
                <a:cs typeface="Times New Roman" panose="02020603050405020304" pitchFamily="18" charset="0"/>
              </a:rPr>
              <a:t>Most gas distribution emissions are ‘fugitive emissions.’ Fugitive emissions sources include:</a:t>
            </a:r>
          </a:p>
        </p:txBody>
      </p:sp>
      <p:grpSp>
        <p:nvGrpSpPr>
          <p:cNvPr id="14" name="Group 13">
            <a:extLst>
              <a:ext uri="{FF2B5EF4-FFF2-40B4-BE49-F238E27FC236}">
                <a16:creationId xmlns:a16="http://schemas.microsoft.com/office/drawing/2014/main" id="{E3CF14EB-C460-476A-BD10-7EB841B05714}"/>
              </a:ext>
            </a:extLst>
          </p:cNvPr>
          <p:cNvGrpSpPr/>
          <p:nvPr/>
        </p:nvGrpSpPr>
        <p:grpSpPr>
          <a:xfrm>
            <a:off x="6898552" y="1158993"/>
            <a:ext cx="3370662" cy="4217340"/>
            <a:chOff x="5393678" y="1112520"/>
            <a:chExt cx="3453143" cy="4320540"/>
          </a:xfrm>
        </p:grpSpPr>
        <p:pic>
          <p:nvPicPr>
            <p:cNvPr id="12" name="Picture 11" descr="A picture containing tree, outdoor, sky, ground&#10;&#10;Description automatically generated">
              <a:extLst>
                <a:ext uri="{FF2B5EF4-FFF2-40B4-BE49-F238E27FC236}">
                  <a16:creationId xmlns:a16="http://schemas.microsoft.com/office/drawing/2014/main" id="{3802B569-A5D5-4F61-BC64-BB935AAAC2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3678" y="1112520"/>
              <a:ext cx="3453143" cy="4320540"/>
            </a:xfrm>
            <a:prstGeom prst="rect">
              <a:avLst/>
            </a:prstGeom>
          </p:spPr>
        </p:pic>
        <p:sp>
          <p:nvSpPr>
            <p:cNvPr id="13" name="Rectangle 12">
              <a:extLst>
                <a:ext uri="{FF2B5EF4-FFF2-40B4-BE49-F238E27FC236}">
                  <a16:creationId xmlns:a16="http://schemas.microsoft.com/office/drawing/2014/main" id="{096317DE-7CF7-4765-A11A-1C49A180D015}"/>
                </a:ext>
              </a:extLst>
            </p:cNvPr>
            <p:cNvSpPr/>
            <p:nvPr/>
          </p:nvSpPr>
          <p:spPr>
            <a:xfrm>
              <a:off x="5393678" y="1112520"/>
              <a:ext cx="3453143" cy="4320540"/>
            </a:xfrm>
            <a:prstGeom prst="rect">
              <a:avLst/>
            </a:prstGeom>
            <a:solidFill>
              <a:schemeClr val="dk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dirty="0">
                <a:solidFill>
                  <a:prstClr val="white"/>
                </a:solidFill>
                <a:latin typeface="Verdana"/>
              </a:endParaRPr>
            </a:p>
          </p:txBody>
        </p:sp>
      </p:grpSp>
      <p:sp>
        <p:nvSpPr>
          <p:cNvPr id="15" name="Rectangle 14">
            <a:extLst>
              <a:ext uri="{FF2B5EF4-FFF2-40B4-BE49-F238E27FC236}">
                <a16:creationId xmlns:a16="http://schemas.microsoft.com/office/drawing/2014/main" id="{F1B9E901-C842-4A3C-A44B-E016C6B4246B}"/>
              </a:ext>
            </a:extLst>
          </p:cNvPr>
          <p:cNvSpPr/>
          <p:nvPr/>
        </p:nvSpPr>
        <p:spPr>
          <a:xfrm>
            <a:off x="1514602" y="2174811"/>
            <a:ext cx="5207929" cy="3724096"/>
          </a:xfrm>
          <a:prstGeom prst="rect">
            <a:avLst/>
          </a:prstGeom>
        </p:spPr>
        <p:txBody>
          <a:bodyPr wrap="square">
            <a:spAutoFit/>
          </a:bodyPr>
          <a:lstStyle/>
          <a:p>
            <a:pPr marL="800100" lvl="1" indent="-342900">
              <a:spcAft>
                <a:spcPts val="600"/>
              </a:spcAft>
              <a:buFont typeface="Arial" panose="020B0604020202020204" pitchFamily="34" charset="0"/>
              <a:buChar char="•"/>
              <a:defRPr/>
            </a:pPr>
            <a:r>
              <a:rPr lang="en-US" sz="2400" dirty="0">
                <a:solidFill>
                  <a:prstClr val="black"/>
                </a:solidFill>
                <a:latin typeface="Times New Roman" panose="02020603050405020304" pitchFamily="18" charset="0"/>
                <a:cs typeface="Times New Roman" panose="02020603050405020304" pitchFamily="18" charset="0"/>
              </a:rPr>
              <a:t>Leak-prone pipe, especially cast iron and bare-steel systems, or plastic systems with known problems.</a:t>
            </a:r>
          </a:p>
          <a:p>
            <a:pPr marL="800100" lvl="1" indent="-342900">
              <a:spcAft>
                <a:spcPts val="600"/>
              </a:spcAft>
              <a:buFont typeface="Arial" panose="020B0604020202020204" pitchFamily="34" charset="0"/>
              <a:buChar char="•"/>
              <a:defRPr/>
            </a:pPr>
            <a:r>
              <a:rPr lang="en-US" sz="2400" dirty="0">
                <a:solidFill>
                  <a:prstClr val="black"/>
                </a:solidFill>
                <a:latin typeface="Times New Roman" panose="02020603050405020304" pitchFamily="18" charset="0"/>
                <a:cs typeface="Times New Roman" panose="02020603050405020304" pitchFamily="18" charset="0"/>
              </a:rPr>
              <a:t>Commercial/industrial meter sets.</a:t>
            </a:r>
          </a:p>
          <a:p>
            <a:pPr marL="800100" lvl="1" indent="-342900">
              <a:spcAft>
                <a:spcPts val="600"/>
              </a:spcAft>
              <a:buFont typeface="Arial" panose="020B0604020202020204" pitchFamily="34" charset="0"/>
              <a:buChar char="•"/>
              <a:defRPr/>
            </a:pPr>
            <a:r>
              <a:rPr lang="en-US" sz="2400" dirty="0">
                <a:solidFill>
                  <a:prstClr val="black"/>
                </a:solidFill>
                <a:latin typeface="Times New Roman" panose="02020603050405020304" pitchFamily="18" charset="0"/>
                <a:cs typeface="Times New Roman" panose="02020603050405020304" pitchFamily="18" charset="0"/>
              </a:rPr>
              <a:t>Compressor stations.</a:t>
            </a:r>
          </a:p>
          <a:p>
            <a:pPr marL="800100" lvl="1" indent="-342900">
              <a:spcAft>
                <a:spcPts val="600"/>
              </a:spcAft>
              <a:buFont typeface="Arial" panose="020B0604020202020204" pitchFamily="34" charset="0"/>
              <a:buChar char="•"/>
              <a:defRPr/>
            </a:pPr>
            <a:r>
              <a:rPr lang="en-US" sz="2400" dirty="0">
                <a:solidFill>
                  <a:prstClr val="black"/>
                </a:solidFill>
                <a:latin typeface="Times New Roman" panose="02020603050405020304" pitchFamily="18" charset="0"/>
                <a:cs typeface="Times New Roman" panose="02020603050405020304" pitchFamily="18" charset="0"/>
              </a:rPr>
              <a:t>Residential meter sets.</a:t>
            </a:r>
          </a:p>
          <a:p>
            <a:pPr marL="800100" lvl="1" indent="-342900">
              <a:spcAft>
                <a:spcPts val="600"/>
              </a:spcAft>
              <a:buFont typeface="Arial" panose="020B0604020202020204" pitchFamily="34" charset="0"/>
              <a:buChar char="•"/>
              <a:defRPr/>
            </a:pPr>
            <a:r>
              <a:rPr lang="en-US" sz="2400" dirty="0">
                <a:solidFill>
                  <a:prstClr val="black"/>
                </a:solidFill>
                <a:latin typeface="Times New Roman" panose="02020603050405020304" pitchFamily="18" charset="0"/>
                <a:cs typeface="Times New Roman" panose="02020603050405020304" pitchFamily="18" charset="0"/>
              </a:rPr>
              <a:t>Excavation damage and other incidents.</a:t>
            </a:r>
          </a:p>
        </p:txBody>
      </p:sp>
    </p:spTree>
    <p:extLst>
      <p:ext uri="{BB962C8B-B14F-4D97-AF65-F5344CB8AC3E}">
        <p14:creationId xmlns:p14="http://schemas.microsoft.com/office/powerpoint/2010/main" val="2445670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44C3C2-A14E-4A61-BA33-527993207D4C}"/>
              </a:ext>
            </a:extLst>
          </p:cNvPr>
          <p:cNvSpPr>
            <a:spLocks noGrp="1"/>
          </p:cNvSpPr>
          <p:nvPr>
            <p:ph type="title"/>
          </p:nvPr>
        </p:nvSpPr>
        <p:spPr/>
        <p:txBody>
          <a:bodyPr/>
          <a:lstStyle/>
          <a:p>
            <a:r>
              <a:rPr lang="en-US" dirty="0"/>
              <a:t>Links – EPA emissions data</a:t>
            </a:r>
          </a:p>
        </p:txBody>
      </p:sp>
      <p:sp>
        <p:nvSpPr>
          <p:cNvPr id="6" name="Content Placeholder 5">
            <a:extLst>
              <a:ext uri="{FF2B5EF4-FFF2-40B4-BE49-F238E27FC236}">
                <a16:creationId xmlns:a16="http://schemas.microsoft.com/office/drawing/2014/main" id="{F34BF94B-39B2-4626-857F-D53C1866F2A9}"/>
              </a:ext>
            </a:extLst>
          </p:cNvPr>
          <p:cNvSpPr>
            <a:spLocks noGrp="1"/>
          </p:cNvSpPr>
          <p:nvPr>
            <p:ph idx="1"/>
          </p:nvPr>
        </p:nvSpPr>
        <p:spPr/>
        <p:txBody>
          <a:bodyPr>
            <a:normAutofit/>
          </a:bodyPr>
          <a:lstStyle/>
          <a:p>
            <a:r>
              <a:rPr lang="en-US" dirty="0">
                <a:hlinkClick r:id="rId2"/>
              </a:rPr>
              <a:t>GHG inventory vs GHG Reporting Program</a:t>
            </a:r>
            <a:endParaRPr lang="en-US" dirty="0"/>
          </a:p>
          <a:p>
            <a:r>
              <a:rPr lang="en-US" dirty="0"/>
              <a:t>EPA GHG Inventory and Sinks:</a:t>
            </a:r>
          </a:p>
          <a:p>
            <a:pPr lvl="1"/>
            <a:r>
              <a:rPr lang="en-US" dirty="0">
                <a:hlinkClick r:id="rId3"/>
              </a:rPr>
              <a:t>Draft 2021 GHG inventory and sinks</a:t>
            </a:r>
            <a:endParaRPr lang="en-US" dirty="0"/>
          </a:p>
          <a:p>
            <a:pPr lvl="1"/>
            <a:r>
              <a:rPr lang="en-US" dirty="0">
                <a:hlinkClick r:id="rId4"/>
              </a:rPr>
              <a:t>2021 GHG inventory and sinks methodology table</a:t>
            </a:r>
            <a:endParaRPr lang="en-US" dirty="0"/>
          </a:p>
          <a:p>
            <a:r>
              <a:rPr lang="en-US" dirty="0">
                <a:solidFill>
                  <a:srgbClr val="000000"/>
                </a:solidFill>
              </a:rPr>
              <a:t>EPA GHG Reporting Program: </a:t>
            </a:r>
            <a:r>
              <a:rPr lang="en-US" dirty="0">
                <a:solidFill>
                  <a:srgbClr val="000000"/>
                </a:solidFill>
                <a:hlinkClick r:id="rId5"/>
              </a:rPr>
              <a:t>Oil and Gas Industry</a:t>
            </a:r>
            <a:endParaRPr lang="en-US" dirty="0">
              <a:solidFill>
                <a:srgbClr val="000000"/>
              </a:solidFill>
            </a:endParaRPr>
          </a:p>
          <a:p>
            <a:pPr lvl="1"/>
            <a:r>
              <a:rPr lang="en-US" dirty="0">
                <a:solidFill>
                  <a:srgbClr val="000000"/>
                </a:solidFill>
              </a:rPr>
              <a:t>High Level: </a:t>
            </a:r>
            <a:r>
              <a:rPr lang="en-US" dirty="0">
                <a:solidFill>
                  <a:srgbClr val="000000"/>
                </a:solidFill>
                <a:hlinkClick r:id="rId6"/>
              </a:rPr>
              <a:t>O&amp;G Sector Industrial Profile </a:t>
            </a:r>
            <a:endParaRPr lang="en-US" dirty="0">
              <a:solidFill>
                <a:srgbClr val="000000"/>
              </a:solidFill>
            </a:endParaRPr>
          </a:p>
          <a:p>
            <a:pPr lvl="1"/>
            <a:r>
              <a:rPr lang="en-US" dirty="0">
                <a:solidFill>
                  <a:srgbClr val="000000"/>
                </a:solidFill>
              </a:rPr>
              <a:t>Facility Level: </a:t>
            </a:r>
            <a:r>
              <a:rPr lang="en-US" dirty="0">
                <a:hlinkClick r:id="rId7"/>
              </a:rPr>
              <a:t>FLIGHT</a:t>
            </a:r>
            <a:endParaRPr lang="en-US" dirty="0">
              <a:solidFill>
                <a:srgbClr val="000000"/>
              </a:solidFill>
            </a:endParaRPr>
          </a:p>
          <a:p>
            <a:endParaRPr lang="en-US" dirty="0"/>
          </a:p>
        </p:txBody>
      </p:sp>
      <p:sp>
        <p:nvSpPr>
          <p:cNvPr id="3" name="Slide Number Placeholder 2">
            <a:extLst>
              <a:ext uri="{FF2B5EF4-FFF2-40B4-BE49-F238E27FC236}">
                <a16:creationId xmlns:a16="http://schemas.microsoft.com/office/drawing/2014/main" id="{5022CC14-0D3A-4646-B385-99DC82EF1184}"/>
              </a:ext>
            </a:extLst>
          </p:cNvPr>
          <p:cNvSpPr>
            <a:spLocks noGrp="1"/>
          </p:cNvSpPr>
          <p:nvPr>
            <p:ph type="sldNum" sz="quarter" idx="12"/>
          </p:nvPr>
        </p:nvSpPr>
        <p:spPr/>
        <p:txBody>
          <a:bodyPr/>
          <a:lstStyle/>
          <a:p>
            <a:fld id="{BE4FB471-EBB4-4D81-9EA6-902E33AD37CE}" type="slidenum">
              <a:rPr lang="en-US">
                <a:solidFill>
                  <a:prstClr val="black">
                    <a:tint val="75000"/>
                  </a:prstClr>
                </a:solidFill>
                <a:latin typeface="Georgia"/>
              </a:rPr>
              <a:pPr/>
              <a:t>25</a:t>
            </a:fld>
            <a:endParaRPr lang="en-US" dirty="0">
              <a:solidFill>
                <a:prstClr val="black">
                  <a:tint val="75000"/>
                </a:prstClr>
              </a:solidFill>
              <a:latin typeface="Georgia"/>
            </a:endParaRPr>
          </a:p>
        </p:txBody>
      </p:sp>
    </p:spTree>
    <p:extLst>
      <p:ext uri="{BB962C8B-B14F-4D97-AF65-F5344CB8AC3E}">
        <p14:creationId xmlns:p14="http://schemas.microsoft.com/office/powerpoint/2010/main" val="3479915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Applicability to Section 114</a:t>
            </a:r>
          </a:p>
        </p:txBody>
      </p:sp>
      <p:sp>
        <p:nvSpPr>
          <p:cNvPr id="3" name="Content Placeholder 2"/>
          <p:cNvSpPr>
            <a:spLocks noGrp="1"/>
          </p:cNvSpPr>
          <p:nvPr>
            <p:ph idx="1"/>
          </p:nvPr>
        </p:nvSpPr>
        <p:spPr>
          <a:xfrm>
            <a:off x="1391697" y="1417638"/>
            <a:ext cx="9625064" cy="4174270"/>
          </a:xfrm>
        </p:spPr>
        <p:txBody>
          <a:bodyPr>
            <a:normAutofit fontScale="55000" lnSpcReduction="20000"/>
          </a:bodyPr>
          <a:lstStyle/>
          <a:p>
            <a:r>
              <a:rPr lang="en-US" sz="4200" dirty="0"/>
              <a:t>Natural Gas Emissions</a:t>
            </a:r>
          </a:p>
          <a:p>
            <a:pPr lvl="1"/>
            <a:r>
              <a:rPr lang="en-US" sz="4200" dirty="0"/>
              <a:t>Gas Transmission</a:t>
            </a:r>
          </a:p>
          <a:p>
            <a:pPr lvl="1"/>
            <a:r>
              <a:rPr lang="en-US" sz="4200" dirty="0"/>
              <a:t>Underground Natural Gas Storage</a:t>
            </a:r>
          </a:p>
          <a:p>
            <a:pPr lvl="1"/>
            <a:r>
              <a:rPr lang="en-US" sz="4200" dirty="0"/>
              <a:t>Liquified Natural Gas</a:t>
            </a:r>
          </a:p>
          <a:p>
            <a:pPr lvl="1"/>
            <a:r>
              <a:rPr lang="en-US" sz="4200" dirty="0"/>
              <a:t>Natural Gas Distribution Companies &amp; Master Meters</a:t>
            </a:r>
          </a:p>
          <a:p>
            <a:pPr lvl="1"/>
            <a:r>
              <a:rPr lang="en-US" sz="4200" dirty="0"/>
              <a:t>Gas Gathering &amp; Boosting</a:t>
            </a:r>
          </a:p>
          <a:p>
            <a:pPr lvl="1"/>
            <a:r>
              <a:rPr lang="en-US" sz="4200" dirty="0"/>
              <a:t>Part 192/195 Pipeline Facilities for Commodities other than Natural Gas</a:t>
            </a:r>
          </a:p>
          <a:p>
            <a:pPr lvl="2"/>
            <a:r>
              <a:rPr lang="en-US" sz="4200" dirty="0"/>
              <a:t>But using natural gas as fuel, power, appurtenance or instrument gas</a:t>
            </a:r>
          </a:p>
          <a:p>
            <a:r>
              <a:rPr lang="en-US" sz="4200" dirty="0"/>
              <a:t>Leak-Prone Pipe</a:t>
            </a:r>
          </a:p>
          <a:p>
            <a:pPr lvl="1"/>
            <a:r>
              <a:rPr lang="en-US" sz="4200" dirty="0"/>
              <a:t>All Regulated Operators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62335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Inspection Program</a:t>
            </a:r>
            <a:br>
              <a:rPr lang="en-US" dirty="0"/>
            </a:br>
            <a:r>
              <a:rPr lang="en-US" dirty="0"/>
              <a:t>Pilot Inspections Conducted in 3Q-2021</a:t>
            </a:r>
          </a:p>
        </p:txBody>
      </p:sp>
      <p:graphicFrame>
        <p:nvGraphicFramePr>
          <p:cNvPr id="6" name="Table 9">
            <a:extLst>
              <a:ext uri="{FF2B5EF4-FFF2-40B4-BE49-F238E27FC236}">
                <a16:creationId xmlns:a16="http://schemas.microsoft.com/office/drawing/2014/main" id="{092027B4-E396-4C37-9C53-FD471E5EC453}"/>
              </a:ext>
            </a:extLst>
          </p:cNvPr>
          <p:cNvGraphicFramePr>
            <a:graphicFrameLocks noGrp="1"/>
          </p:cNvGraphicFramePr>
          <p:nvPr>
            <p:extLst>
              <p:ext uri="{D42A27DB-BD31-4B8C-83A1-F6EECF244321}">
                <p14:modId xmlns:p14="http://schemas.microsoft.com/office/powerpoint/2010/main" val="1293857805"/>
              </p:ext>
            </p:extLst>
          </p:nvPr>
        </p:nvGraphicFramePr>
        <p:xfrm>
          <a:off x="3315521" y="1575293"/>
          <a:ext cx="6742879" cy="4214287"/>
        </p:xfrm>
        <a:graphic>
          <a:graphicData uri="http://schemas.openxmlformats.org/drawingml/2006/table">
            <a:tbl>
              <a:tblPr firstRow="1" bandRow="1">
                <a:tableStyleId>{5C22544A-7EE6-4342-B048-85BDC9FD1C3A}</a:tableStyleId>
              </a:tblPr>
              <a:tblGrid>
                <a:gridCol w="1019968">
                  <a:extLst>
                    <a:ext uri="{9D8B030D-6E8A-4147-A177-3AD203B41FA5}">
                      <a16:colId xmlns:a16="http://schemas.microsoft.com/office/drawing/2014/main" val="2221290011"/>
                    </a:ext>
                  </a:extLst>
                </a:gridCol>
                <a:gridCol w="772539">
                  <a:extLst>
                    <a:ext uri="{9D8B030D-6E8A-4147-A177-3AD203B41FA5}">
                      <a16:colId xmlns:a16="http://schemas.microsoft.com/office/drawing/2014/main" val="1225733042"/>
                    </a:ext>
                  </a:extLst>
                </a:gridCol>
                <a:gridCol w="819807">
                  <a:extLst>
                    <a:ext uri="{9D8B030D-6E8A-4147-A177-3AD203B41FA5}">
                      <a16:colId xmlns:a16="http://schemas.microsoft.com/office/drawing/2014/main" val="3950012811"/>
                    </a:ext>
                  </a:extLst>
                </a:gridCol>
                <a:gridCol w="809296">
                  <a:extLst>
                    <a:ext uri="{9D8B030D-6E8A-4147-A177-3AD203B41FA5}">
                      <a16:colId xmlns:a16="http://schemas.microsoft.com/office/drawing/2014/main" val="3829899821"/>
                    </a:ext>
                  </a:extLst>
                </a:gridCol>
                <a:gridCol w="777766">
                  <a:extLst>
                    <a:ext uri="{9D8B030D-6E8A-4147-A177-3AD203B41FA5}">
                      <a16:colId xmlns:a16="http://schemas.microsoft.com/office/drawing/2014/main" val="1435899195"/>
                    </a:ext>
                  </a:extLst>
                </a:gridCol>
                <a:gridCol w="830317">
                  <a:extLst>
                    <a:ext uri="{9D8B030D-6E8A-4147-A177-3AD203B41FA5}">
                      <a16:colId xmlns:a16="http://schemas.microsoft.com/office/drawing/2014/main" val="1643050286"/>
                    </a:ext>
                  </a:extLst>
                </a:gridCol>
                <a:gridCol w="788276">
                  <a:extLst>
                    <a:ext uri="{9D8B030D-6E8A-4147-A177-3AD203B41FA5}">
                      <a16:colId xmlns:a16="http://schemas.microsoft.com/office/drawing/2014/main" val="2402324806"/>
                    </a:ext>
                  </a:extLst>
                </a:gridCol>
                <a:gridCol w="924910">
                  <a:extLst>
                    <a:ext uri="{9D8B030D-6E8A-4147-A177-3AD203B41FA5}">
                      <a16:colId xmlns:a16="http://schemas.microsoft.com/office/drawing/2014/main" val="3223908819"/>
                    </a:ext>
                  </a:extLst>
                </a:gridCol>
              </a:tblGrid>
              <a:tr h="370840">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MM</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UNGS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187501"/>
                  </a:ext>
                </a:extLst>
              </a:tr>
              <a:tr h="284798">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8377270"/>
                  </a:ext>
                </a:extLst>
              </a:tr>
              <a:tr h="273269">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AK</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452627"/>
                  </a:ext>
                </a:extLst>
              </a:tr>
              <a:tr h="294290">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537542"/>
                  </a:ext>
                </a:extLst>
              </a:tr>
              <a:tr h="304800">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OH</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442258"/>
                  </a:ext>
                </a:extLst>
              </a:tr>
              <a:tr h="273268">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028511"/>
                  </a:ext>
                </a:extLst>
              </a:tr>
              <a:tr h="294290">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OH</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5958896"/>
                  </a:ext>
                </a:extLst>
              </a:tr>
              <a:tr h="283779">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067848"/>
                  </a:ext>
                </a:extLst>
              </a:tr>
              <a:tr h="273269">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8403839"/>
                  </a:ext>
                </a:extLst>
              </a:tr>
              <a:tr h="283780">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8526209"/>
                  </a:ext>
                </a:extLst>
              </a:tr>
              <a:tr h="294289">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1019189"/>
                  </a:ext>
                </a:extLst>
              </a:tr>
              <a:tr h="262759">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3085780"/>
                  </a:ext>
                </a:extLst>
              </a:tr>
              <a:tr h="294290">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1576811"/>
                  </a:ext>
                </a:extLst>
              </a:tr>
              <a:tr h="315310">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287719"/>
                  </a:ext>
                </a:extLst>
              </a:tr>
            </a:tbl>
          </a:graphicData>
        </a:graphic>
      </p:graphicFrame>
      <p:sp>
        <p:nvSpPr>
          <p:cNvPr id="7" name="TextBox 6">
            <a:extLst>
              <a:ext uri="{FF2B5EF4-FFF2-40B4-BE49-F238E27FC236}">
                <a16:creationId xmlns:a16="http://schemas.microsoft.com/office/drawing/2014/main" id="{63A3E195-2673-4C87-B3A6-B2D2C800B8D5}"/>
              </a:ext>
            </a:extLst>
          </p:cNvPr>
          <p:cNvSpPr txBox="1"/>
          <p:nvPr/>
        </p:nvSpPr>
        <p:spPr>
          <a:xfrm>
            <a:off x="515006" y="2845464"/>
            <a:ext cx="2427889" cy="1200329"/>
          </a:xfrm>
          <a:prstGeom prst="rect">
            <a:avLst/>
          </a:prstGeom>
          <a:noFill/>
        </p:spPr>
        <p:txBody>
          <a:bodyPr wrap="square" rtlCol="0">
            <a:spAutoFit/>
          </a:bodyPr>
          <a:lstStyle/>
          <a:p>
            <a:r>
              <a:rPr lang="en-US" dirty="0"/>
              <a:t>Operator’s program/procedures often applied to assets in multiple states</a:t>
            </a:r>
          </a:p>
        </p:txBody>
      </p:sp>
      <p:sp>
        <p:nvSpPr>
          <p:cNvPr id="8" name="TextBox 7">
            <a:extLst>
              <a:ext uri="{FF2B5EF4-FFF2-40B4-BE49-F238E27FC236}">
                <a16:creationId xmlns:a16="http://schemas.microsoft.com/office/drawing/2014/main" id="{2C5C3E09-8A98-43C0-865C-ED54FF5D6ED0}"/>
              </a:ext>
            </a:extLst>
          </p:cNvPr>
          <p:cNvSpPr txBox="1"/>
          <p:nvPr/>
        </p:nvSpPr>
        <p:spPr>
          <a:xfrm>
            <a:off x="515007" y="1669886"/>
            <a:ext cx="2427889" cy="923330"/>
          </a:xfrm>
          <a:prstGeom prst="rect">
            <a:avLst/>
          </a:prstGeom>
          <a:noFill/>
        </p:spPr>
        <p:txBody>
          <a:bodyPr wrap="square" rtlCol="0">
            <a:spAutoFit/>
          </a:bodyPr>
          <a:lstStyle/>
          <a:p>
            <a:r>
              <a:rPr lang="en-US" dirty="0"/>
              <a:t>State refers to Operator’s main office location</a:t>
            </a:r>
          </a:p>
        </p:txBody>
      </p:sp>
    </p:spTree>
    <p:extLst>
      <p:ext uri="{BB962C8B-B14F-4D97-AF65-F5344CB8AC3E}">
        <p14:creationId xmlns:p14="http://schemas.microsoft.com/office/powerpoint/2010/main" val="75143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Inspection Program</a:t>
            </a:r>
            <a:br>
              <a:rPr lang="en-US" dirty="0"/>
            </a:br>
            <a:r>
              <a:rPr lang="en-US" dirty="0"/>
              <a:t>Pilot Inspection Conclusions</a:t>
            </a:r>
          </a:p>
        </p:txBody>
      </p:sp>
      <p:sp>
        <p:nvSpPr>
          <p:cNvPr id="3" name="Content Placeholder 2"/>
          <p:cNvSpPr>
            <a:spLocks noGrp="1"/>
          </p:cNvSpPr>
          <p:nvPr>
            <p:ph idx="1"/>
          </p:nvPr>
        </p:nvSpPr>
        <p:spPr>
          <a:xfrm>
            <a:off x="1177159" y="1742134"/>
            <a:ext cx="9480331" cy="3755570"/>
          </a:xfrm>
        </p:spPr>
        <p:txBody>
          <a:bodyPr>
            <a:normAutofit fontScale="77500" lnSpcReduction="20000"/>
          </a:bodyPr>
          <a:lstStyle/>
          <a:p>
            <a:r>
              <a:rPr lang="en-US" dirty="0"/>
              <a:t>Many existing practices have been in place to minimize releases, prior to the enactment of Section 114.</a:t>
            </a:r>
          </a:p>
          <a:p>
            <a:r>
              <a:rPr lang="en-US" dirty="0"/>
              <a:t>Some Operators may already be obliged by EPA regulations to have emissions reduction programs in place</a:t>
            </a:r>
          </a:p>
          <a:p>
            <a:r>
              <a:rPr lang="en-US" dirty="0"/>
              <a:t>Voluntary industry methane reduction efforts are in place with some Operators</a:t>
            </a:r>
          </a:p>
          <a:p>
            <a:r>
              <a:rPr lang="en-US" dirty="0"/>
              <a:t>Many Operators collect leak information, but fewer routinely analyze that data to identify leak-prone pipe and take remedial/replacement actions or modify their processes </a:t>
            </a:r>
          </a:p>
          <a:p>
            <a:r>
              <a:rPr lang="en-US" dirty="0"/>
              <a:t>Identification of leak-prone pipe does not seem to be a recognized need by all operators</a:t>
            </a:r>
          </a:p>
          <a:p>
            <a:endParaRPr lang="en-US" dirty="0"/>
          </a:p>
          <a:p>
            <a:pPr marL="0" indent="0">
              <a:buNone/>
            </a:pPr>
            <a:endParaRPr lang="en-US" dirty="0"/>
          </a:p>
        </p:txBody>
      </p:sp>
    </p:spTree>
    <p:extLst>
      <p:ext uri="{BB962C8B-B14F-4D97-AF65-F5344CB8AC3E}">
        <p14:creationId xmlns:p14="http://schemas.microsoft.com/office/powerpoint/2010/main" val="544160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Inspection Program</a:t>
            </a:r>
            <a:br>
              <a:rPr lang="en-US" dirty="0"/>
            </a:br>
            <a:r>
              <a:rPr lang="en-US" dirty="0"/>
              <a:t>Initial Inspections</a:t>
            </a:r>
          </a:p>
        </p:txBody>
      </p:sp>
      <p:sp>
        <p:nvSpPr>
          <p:cNvPr id="3" name="Content Placeholder 2"/>
          <p:cNvSpPr>
            <a:spLocks noGrp="1"/>
          </p:cNvSpPr>
          <p:nvPr>
            <p:ph idx="1"/>
          </p:nvPr>
        </p:nvSpPr>
        <p:spPr>
          <a:xfrm>
            <a:off x="1954405" y="1742134"/>
            <a:ext cx="8003511" cy="3755570"/>
          </a:xfrm>
        </p:spPr>
        <p:txBody>
          <a:bodyPr>
            <a:normAutofit/>
          </a:bodyPr>
          <a:lstStyle/>
          <a:p>
            <a:r>
              <a:rPr lang="en-US" dirty="0"/>
              <a:t>Programs &amp; Procedures</a:t>
            </a:r>
          </a:p>
          <a:p>
            <a:r>
              <a:rPr lang="en-US" dirty="0"/>
              <a:t>Well-suited for Virtual Format</a:t>
            </a:r>
          </a:p>
          <a:p>
            <a:r>
              <a:rPr lang="en-US" dirty="0"/>
              <a:t>Mostly Stand-alone</a:t>
            </a:r>
          </a:p>
          <a:p>
            <a:r>
              <a:rPr lang="en-US" dirty="0"/>
              <a:t>Could be Bundled with other Inspections</a:t>
            </a:r>
          </a:p>
          <a:p>
            <a:endParaRPr lang="en-US" dirty="0"/>
          </a:p>
          <a:p>
            <a:pPr marL="0" indent="0">
              <a:buNone/>
            </a:pPr>
            <a:endParaRPr lang="en-US" dirty="0"/>
          </a:p>
        </p:txBody>
      </p:sp>
    </p:spTree>
    <p:extLst>
      <p:ext uri="{BB962C8B-B14F-4D97-AF65-F5344CB8AC3E}">
        <p14:creationId xmlns:p14="http://schemas.microsoft.com/office/powerpoint/2010/main" val="318971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Objective</a:t>
            </a:r>
          </a:p>
        </p:txBody>
      </p:sp>
      <p:sp>
        <p:nvSpPr>
          <p:cNvPr id="3" name="Content Placeholder 2"/>
          <p:cNvSpPr>
            <a:spLocks noGrp="1"/>
          </p:cNvSpPr>
          <p:nvPr>
            <p:ph idx="1"/>
          </p:nvPr>
        </p:nvSpPr>
        <p:spPr>
          <a:xfrm>
            <a:off x="1050052" y="1549961"/>
            <a:ext cx="10091895" cy="3755570"/>
          </a:xfrm>
        </p:spPr>
        <p:txBody>
          <a:bodyPr>
            <a:normAutofit/>
          </a:bodyPr>
          <a:lstStyle/>
          <a:p>
            <a:r>
              <a:rPr lang="en-US" dirty="0"/>
              <a:t>Informational Webinar</a:t>
            </a:r>
          </a:p>
          <a:p>
            <a:r>
              <a:rPr lang="en-US" dirty="0"/>
              <a:t>Overview of Section 114 requirements</a:t>
            </a:r>
          </a:p>
          <a:p>
            <a:r>
              <a:rPr lang="en-US" dirty="0"/>
              <a:t>Inspection Program</a:t>
            </a:r>
          </a:p>
          <a:p>
            <a:pPr marL="0" indent="0">
              <a:buNone/>
            </a:pPr>
            <a:endParaRPr lang="en-US" dirty="0"/>
          </a:p>
          <a:p>
            <a:pPr>
              <a:buFont typeface="Wingdings" panose="05000000000000000000" pitchFamily="2" charset="2"/>
              <a:buChar char="Ø"/>
            </a:pPr>
            <a:r>
              <a:rPr lang="en-US" dirty="0"/>
              <a:t>Presentation Materials to be posted</a:t>
            </a:r>
          </a:p>
          <a:p>
            <a:pPr>
              <a:buFont typeface="Wingdings" panose="05000000000000000000" pitchFamily="2" charset="2"/>
              <a:buChar char="Ø"/>
            </a:pPr>
            <a:r>
              <a:rPr lang="en-US" dirty="0"/>
              <a:t>Illustrative Inspection Questions to be posted </a:t>
            </a:r>
          </a:p>
          <a:p>
            <a:endParaRPr lang="en-US" dirty="0"/>
          </a:p>
        </p:txBody>
      </p:sp>
    </p:spTree>
    <p:extLst>
      <p:ext uri="{BB962C8B-B14F-4D97-AF65-F5344CB8AC3E}">
        <p14:creationId xmlns:p14="http://schemas.microsoft.com/office/powerpoint/2010/main" val="383535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Inspection Program</a:t>
            </a:r>
            <a:br>
              <a:rPr lang="en-US" dirty="0"/>
            </a:br>
            <a:r>
              <a:rPr lang="en-US" dirty="0"/>
              <a:t>Scope of Initial Inspections</a:t>
            </a:r>
          </a:p>
        </p:txBody>
      </p:sp>
      <p:sp>
        <p:nvSpPr>
          <p:cNvPr id="3" name="Content Placeholder 2"/>
          <p:cNvSpPr>
            <a:spLocks noGrp="1"/>
          </p:cNvSpPr>
          <p:nvPr>
            <p:ph idx="1"/>
          </p:nvPr>
        </p:nvSpPr>
        <p:spPr>
          <a:xfrm>
            <a:off x="1215957" y="1742134"/>
            <a:ext cx="10282137" cy="3755570"/>
          </a:xfrm>
        </p:spPr>
        <p:txBody>
          <a:bodyPr>
            <a:normAutofit/>
          </a:bodyPr>
          <a:lstStyle/>
          <a:p>
            <a:r>
              <a:rPr lang="en-US" dirty="0"/>
              <a:t>Inspections will focus on verifying operator procedures contain written, detailed, technically supported measures for Emission Reduction and replacement/remediation of Leak-Prone Pipe</a:t>
            </a:r>
          </a:p>
          <a:p>
            <a:r>
              <a:rPr lang="en-US" dirty="0"/>
              <a:t>Inspections not focused on verifying compliance across the broad spectrum of PHMSA, State, and EPA regulations – but inspectors will not ignore violations discovered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51461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Inspection Logistics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a:xfrm>
            <a:off x="1224455" y="1417638"/>
            <a:ext cx="9743090" cy="4525963"/>
          </a:xfrm>
        </p:spPr>
        <p:txBody>
          <a:bodyPr>
            <a:normAutofit fontScale="92500" lnSpcReduction="10000"/>
          </a:bodyPr>
          <a:lstStyle/>
          <a:p>
            <a:r>
              <a:rPr lang="en-US" dirty="0"/>
              <a:t>Illustrative Inspection Questions</a:t>
            </a:r>
          </a:p>
          <a:p>
            <a:pPr lvl="1"/>
            <a:r>
              <a:rPr lang="en-US" dirty="0"/>
              <a:t>To be posted on Web Site</a:t>
            </a:r>
          </a:p>
          <a:p>
            <a:pPr lvl="1"/>
            <a:r>
              <a:rPr lang="en-US" dirty="0"/>
              <a:t>Subject to change and adaptation for different operators, by different inspectors</a:t>
            </a:r>
          </a:p>
          <a:p>
            <a:pPr lvl="1"/>
            <a:r>
              <a:rPr lang="en-US" dirty="0"/>
              <a:t>Inspectors may ask follow up questions, soliciting the precise content and supporting technical basis for Operator procedures</a:t>
            </a:r>
          </a:p>
          <a:p>
            <a:r>
              <a:rPr lang="en-US" dirty="0"/>
              <a:t>One Inspection per Program</a:t>
            </a:r>
          </a:p>
          <a:p>
            <a:pPr lvl="1"/>
            <a:r>
              <a:rPr lang="en-US" dirty="0"/>
              <a:t>A single OPID may have multiple Programs</a:t>
            </a:r>
          </a:p>
          <a:p>
            <a:pPr lvl="1"/>
            <a:r>
              <a:rPr lang="en-US" dirty="0"/>
              <a:t>A single Program may cover multiple OPIDs </a:t>
            </a:r>
          </a:p>
          <a:p>
            <a:r>
              <a:rPr lang="en-US" dirty="0"/>
              <a:t>Inspection by PHMSA or State Partners</a:t>
            </a:r>
            <a:endParaRPr lang="en-US" strike="sngStrike" dirty="0">
              <a:solidFill>
                <a:srgbClr val="FF0000"/>
              </a:solidFill>
            </a:endParaRPr>
          </a:p>
          <a:p>
            <a:endParaRPr lang="en-US" dirty="0"/>
          </a:p>
        </p:txBody>
      </p:sp>
    </p:spTree>
    <p:extLst>
      <p:ext uri="{BB962C8B-B14F-4D97-AF65-F5344CB8AC3E}">
        <p14:creationId xmlns:p14="http://schemas.microsoft.com/office/powerpoint/2010/main" val="986992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2022 Inspection Process</a:t>
            </a:r>
            <a:br>
              <a:rPr lang="en-US" dirty="0"/>
            </a:br>
            <a:r>
              <a:rPr lang="en-US" dirty="0"/>
              <a:t>EPA Programs &amp; Regulations</a:t>
            </a:r>
          </a:p>
        </p:txBody>
      </p:sp>
      <p:sp>
        <p:nvSpPr>
          <p:cNvPr id="3" name="Content Placeholder 2"/>
          <p:cNvSpPr>
            <a:spLocks noGrp="1"/>
          </p:cNvSpPr>
          <p:nvPr>
            <p:ph idx="1"/>
          </p:nvPr>
        </p:nvSpPr>
        <p:spPr>
          <a:xfrm>
            <a:off x="1345223" y="1551215"/>
            <a:ext cx="9961685" cy="3755570"/>
          </a:xfrm>
        </p:spPr>
        <p:txBody>
          <a:bodyPr>
            <a:normAutofit/>
          </a:bodyPr>
          <a:lstStyle/>
          <a:p>
            <a:r>
              <a:rPr lang="en-US" dirty="0"/>
              <a:t>Adoption or compliance with EPA programs and regulations may address some Section 114 requirements</a:t>
            </a:r>
          </a:p>
          <a:p>
            <a:r>
              <a:rPr lang="en-US" dirty="0"/>
              <a:t>Inspections not focused on compliance with EPA regulations or the universe of all PHMSA or State regulations -- but inspectors will not ignore violations discovered</a:t>
            </a:r>
          </a:p>
          <a:p>
            <a:pPr marL="0" indent="0">
              <a:buNone/>
            </a:pP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768221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Focus Areas</a:t>
            </a:r>
          </a:p>
        </p:txBody>
      </p:sp>
      <p:sp>
        <p:nvSpPr>
          <p:cNvPr id="3" name="Content Placeholder 2"/>
          <p:cNvSpPr>
            <a:spLocks noGrp="1"/>
          </p:cNvSpPr>
          <p:nvPr>
            <p:ph idx="1"/>
          </p:nvPr>
        </p:nvSpPr>
        <p:spPr>
          <a:xfrm>
            <a:off x="2632582" y="1763155"/>
            <a:ext cx="6926836" cy="3755570"/>
          </a:xfrm>
        </p:spPr>
        <p:txBody>
          <a:bodyPr>
            <a:normAutofit/>
          </a:bodyPr>
          <a:lstStyle/>
          <a:p>
            <a:r>
              <a:rPr lang="en-US" dirty="0"/>
              <a:t>Natural Gas Emission Reduction</a:t>
            </a:r>
          </a:p>
          <a:p>
            <a:pPr lvl="1"/>
            <a:r>
              <a:rPr lang="en-US" sz="3200" dirty="0"/>
              <a:t>Vented Releases</a:t>
            </a:r>
          </a:p>
          <a:p>
            <a:pPr lvl="1"/>
            <a:r>
              <a:rPr lang="en-US" sz="3200" dirty="0"/>
              <a:t>Fugitive Releases</a:t>
            </a:r>
          </a:p>
          <a:p>
            <a:r>
              <a:rPr lang="en-US" dirty="0"/>
              <a:t>Leak-Prone Pipe</a:t>
            </a:r>
          </a:p>
          <a:p>
            <a:pPr lvl="1"/>
            <a:r>
              <a:rPr lang="en-US" sz="3200" dirty="0"/>
              <a:t>Remediation</a:t>
            </a:r>
          </a:p>
          <a:p>
            <a:pPr lvl="1"/>
            <a:r>
              <a:rPr lang="en-US" sz="3200" dirty="0"/>
              <a:t>Replacement</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439799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Inspection Program</a:t>
            </a:r>
            <a:br>
              <a:rPr lang="en-US" dirty="0"/>
            </a:br>
            <a:r>
              <a:rPr lang="en-US" dirty="0"/>
              <a:t>2022 Inspection Topical Areas</a:t>
            </a:r>
          </a:p>
        </p:txBody>
      </p:sp>
      <p:graphicFrame>
        <p:nvGraphicFramePr>
          <p:cNvPr id="7" name="Table 9">
            <a:extLst>
              <a:ext uri="{FF2B5EF4-FFF2-40B4-BE49-F238E27FC236}">
                <a16:creationId xmlns:a16="http://schemas.microsoft.com/office/drawing/2014/main" id="{14AEEC08-BBC8-45BA-A9BF-5F537837EF87}"/>
              </a:ext>
            </a:extLst>
          </p:cNvPr>
          <p:cNvGraphicFramePr>
            <a:graphicFrameLocks noGrp="1"/>
          </p:cNvGraphicFramePr>
          <p:nvPr>
            <p:extLst>
              <p:ext uri="{D42A27DB-BD31-4B8C-83A1-F6EECF244321}">
                <p14:modId xmlns:p14="http://schemas.microsoft.com/office/powerpoint/2010/main" val="130301392"/>
              </p:ext>
            </p:extLst>
          </p:nvPr>
        </p:nvGraphicFramePr>
        <p:xfrm>
          <a:off x="3328574" y="1736641"/>
          <a:ext cx="5226846" cy="3937000"/>
        </p:xfrm>
        <a:graphic>
          <a:graphicData uri="http://schemas.openxmlformats.org/drawingml/2006/table">
            <a:tbl>
              <a:tblPr firstRow="1" bandRow="1">
                <a:tableStyleId>{5C22544A-7EE6-4342-B048-85BDC9FD1C3A}</a:tableStyleId>
              </a:tblPr>
              <a:tblGrid>
                <a:gridCol w="3019674">
                  <a:extLst>
                    <a:ext uri="{9D8B030D-6E8A-4147-A177-3AD203B41FA5}">
                      <a16:colId xmlns:a16="http://schemas.microsoft.com/office/drawing/2014/main" val="2402324806"/>
                    </a:ext>
                  </a:extLst>
                </a:gridCol>
                <a:gridCol w="2207172">
                  <a:extLst>
                    <a:ext uri="{9D8B030D-6E8A-4147-A177-3AD203B41FA5}">
                      <a16:colId xmlns:a16="http://schemas.microsoft.com/office/drawing/2014/main" val="3223908819"/>
                    </a:ext>
                  </a:extLst>
                </a:gridCol>
              </a:tblGrid>
              <a:tr h="370840">
                <a:tc>
                  <a:txBody>
                    <a:bodyPr/>
                    <a:lstStyle/>
                    <a:p>
                      <a:pPr algn="l"/>
                      <a:r>
                        <a:rPr lang="en-US" dirty="0">
                          <a:solidFill>
                            <a:schemeClr val="tx1"/>
                          </a:solidFill>
                        </a:rPr>
                        <a:t>Topic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187501"/>
                  </a:ext>
                </a:extLst>
              </a:tr>
              <a:tr h="370840">
                <a:tc>
                  <a:txBody>
                    <a:bodyPr/>
                    <a:lstStyle/>
                    <a:p>
                      <a:pPr algn="l"/>
                      <a:r>
                        <a:rPr lang="en-US" dirty="0"/>
                        <a:t>Scoping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1200" dirty="0">
                          <a:solidFill>
                            <a:schemeClr val="dk1"/>
                          </a:solidFill>
                          <a:latin typeface="+mn-lt"/>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452627"/>
                  </a:ext>
                </a:extLst>
              </a:tr>
              <a:tr h="370840">
                <a:tc>
                  <a:txBody>
                    <a:bodyPr/>
                    <a:lstStyle/>
                    <a:p>
                      <a:pPr algn="l"/>
                      <a:r>
                        <a:rPr lang="en-US" dirty="0"/>
                        <a:t>Compressors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1200" dirty="0">
                          <a:solidFill>
                            <a:schemeClr val="dk1"/>
                          </a:solidFill>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028511"/>
                  </a:ext>
                </a:extLst>
              </a:tr>
              <a:tr h="370840">
                <a:tc>
                  <a:txBody>
                    <a:bodyPr/>
                    <a:lstStyle/>
                    <a:p>
                      <a:pPr algn="l"/>
                      <a:r>
                        <a:rPr lang="en-US" dirty="0"/>
                        <a:t>Drivers &amp;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1200" dirty="0">
                          <a:solidFill>
                            <a:schemeClr val="dk1"/>
                          </a:solidFill>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5958896"/>
                  </a:ext>
                </a:extLst>
              </a:tr>
              <a:tr h="370840">
                <a:tc>
                  <a:txBody>
                    <a:bodyPr/>
                    <a:lstStyle/>
                    <a:p>
                      <a:pPr algn="l"/>
                      <a:r>
                        <a:rPr lang="en-US" dirty="0"/>
                        <a:t>Leaks &amp; Releases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1200" dirty="0">
                          <a:solidFill>
                            <a:schemeClr val="dk1"/>
                          </a:solidFill>
                          <a:latin typeface="+mn-lt"/>
                          <a:ea typeface="+mn-ea"/>
                          <a:cs typeface="+mn-cs"/>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7991096"/>
                  </a:ext>
                </a:extLst>
              </a:tr>
              <a:tr h="370840">
                <a:tc>
                  <a:txBody>
                    <a:bodyPr/>
                    <a:lstStyle/>
                    <a:p>
                      <a:pPr algn="l"/>
                      <a:r>
                        <a:rPr lang="en-US" dirty="0"/>
                        <a:t>Leak Mitigation &amp; Repair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1200" dirty="0">
                          <a:solidFill>
                            <a:schemeClr val="dk1"/>
                          </a:solidFill>
                          <a:latin typeface="+mn-lt"/>
                          <a:ea typeface="+mn-ea"/>
                          <a:cs typeface="+mn-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540866"/>
                  </a:ext>
                </a:extLst>
              </a:tr>
              <a:tr h="370840">
                <a:tc>
                  <a:txBody>
                    <a:bodyPr/>
                    <a:lstStyle/>
                    <a:p>
                      <a:pPr algn="l"/>
                      <a:r>
                        <a:rPr lang="en-US" dirty="0"/>
                        <a:t>Regulator Stations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1200" dirty="0">
                          <a:solidFill>
                            <a:schemeClr val="dk1"/>
                          </a:solidFill>
                          <a:latin typeface="+mn-lt"/>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067848"/>
                  </a:ext>
                </a:extLst>
              </a:tr>
              <a:tr h="370840">
                <a:tc>
                  <a:txBody>
                    <a:bodyPr/>
                    <a:lstStyle/>
                    <a:p>
                      <a:pPr algn="l"/>
                      <a:r>
                        <a:rPr lang="en-US" dirty="0"/>
                        <a:t>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1200" dirty="0">
                          <a:solidFill>
                            <a:schemeClr val="dk1"/>
                          </a:solidFill>
                          <a:latin typeface="+mn-lt"/>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817964"/>
                  </a:ext>
                </a:extLst>
              </a:tr>
              <a:tr h="370840">
                <a:tc>
                  <a:txBody>
                    <a:bodyPr/>
                    <a:lstStyle/>
                    <a:p>
                      <a:pPr algn="l"/>
                      <a:r>
                        <a:rPr lang="en-US" dirty="0"/>
                        <a:t>Flaring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1200" dirty="0">
                          <a:solidFill>
                            <a:schemeClr val="dk1"/>
                          </a:solidFill>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898054"/>
                  </a:ext>
                </a:extLst>
              </a:tr>
              <a:tr h="370840">
                <a:tc>
                  <a:txBody>
                    <a:bodyPr/>
                    <a:lstStyle/>
                    <a:p>
                      <a:pPr algn="l"/>
                      <a:r>
                        <a:rPr lang="en-US" dirty="0"/>
                        <a:t>General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1200" dirty="0">
                          <a:solidFill>
                            <a:schemeClr val="dk1"/>
                          </a:solidFill>
                          <a:latin typeface="+mn-lt"/>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5148106"/>
                  </a:ext>
                </a:extLst>
              </a:tr>
            </a:tbl>
          </a:graphicData>
        </a:graphic>
      </p:graphicFrame>
    </p:spTree>
    <p:extLst>
      <p:ext uri="{BB962C8B-B14F-4D97-AF65-F5344CB8AC3E}">
        <p14:creationId xmlns:p14="http://schemas.microsoft.com/office/powerpoint/2010/main" val="3858330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Asset Group Table</a:t>
            </a:r>
          </a:p>
        </p:txBody>
      </p:sp>
      <p:graphicFrame>
        <p:nvGraphicFramePr>
          <p:cNvPr id="7" name="Table 9">
            <a:extLst>
              <a:ext uri="{FF2B5EF4-FFF2-40B4-BE49-F238E27FC236}">
                <a16:creationId xmlns:a16="http://schemas.microsoft.com/office/drawing/2014/main" id="{8D8205B8-F08E-44CC-A0E0-407FB7057564}"/>
              </a:ext>
            </a:extLst>
          </p:cNvPr>
          <p:cNvGraphicFramePr>
            <a:graphicFrameLocks noGrp="1"/>
          </p:cNvGraphicFramePr>
          <p:nvPr>
            <p:extLst>
              <p:ext uri="{D42A27DB-BD31-4B8C-83A1-F6EECF244321}">
                <p14:modId xmlns:p14="http://schemas.microsoft.com/office/powerpoint/2010/main" val="3043405834"/>
              </p:ext>
            </p:extLst>
          </p:nvPr>
        </p:nvGraphicFramePr>
        <p:xfrm>
          <a:off x="1960726" y="1953447"/>
          <a:ext cx="7835901" cy="3235960"/>
        </p:xfrm>
        <a:graphic>
          <a:graphicData uri="http://schemas.openxmlformats.org/drawingml/2006/table">
            <a:tbl>
              <a:tblPr firstRow="1" bandRow="1">
                <a:tableStyleId>{5C22544A-7EE6-4342-B048-85BDC9FD1C3A}</a:tableStyleId>
              </a:tblPr>
              <a:tblGrid>
                <a:gridCol w="2410033">
                  <a:extLst>
                    <a:ext uri="{9D8B030D-6E8A-4147-A177-3AD203B41FA5}">
                      <a16:colId xmlns:a16="http://schemas.microsoft.com/office/drawing/2014/main" val="2221290011"/>
                    </a:ext>
                  </a:extLst>
                </a:gridCol>
                <a:gridCol w="3035093">
                  <a:extLst>
                    <a:ext uri="{9D8B030D-6E8A-4147-A177-3AD203B41FA5}">
                      <a16:colId xmlns:a16="http://schemas.microsoft.com/office/drawing/2014/main" val="1643050286"/>
                    </a:ext>
                  </a:extLst>
                </a:gridCol>
                <a:gridCol w="1133475">
                  <a:extLst>
                    <a:ext uri="{9D8B030D-6E8A-4147-A177-3AD203B41FA5}">
                      <a16:colId xmlns:a16="http://schemas.microsoft.com/office/drawing/2014/main" val="2402324806"/>
                    </a:ext>
                  </a:extLst>
                </a:gridCol>
                <a:gridCol w="1257300">
                  <a:extLst>
                    <a:ext uri="{9D8B030D-6E8A-4147-A177-3AD203B41FA5}">
                      <a16:colId xmlns:a16="http://schemas.microsoft.com/office/drawing/2014/main" val="3223908819"/>
                    </a:ext>
                  </a:extLst>
                </a:gridCol>
              </a:tblGrid>
              <a:tr h="370840">
                <a:tc>
                  <a:txBody>
                    <a:bodyPr/>
                    <a:lstStyle/>
                    <a:p>
                      <a:r>
                        <a:rPr lang="en-US" dirty="0">
                          <a:solidFill>
                            <a:schemeClr val="tx1"/>
                          </a:solidFill>
                        </a:rPr>
                        <a:t>Inspection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Asset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Topic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Total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187501"/>
                  </a:ext>
                </a:extLst>
              </a:tr>
              <a:tr h="370840">
                <a:tc>
                  <a:txBody>
                    <a:bodyPr/>
                    <a:lstStyle/>
                    <a:p>
                      <a:r>
                        <a:rPr lang="en-US" dirty="0"/>
                        <a:t>Natural Gas Emissions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Gas 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45262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Underground Natural Gas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53754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Liquified Natural Gas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44225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Distribution &amp; Master 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02851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Gas Gathering &amp; Boosting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595889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Non-Natural Gas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067848"/>
                  </a:ext>
                </a:extLst>
              </a:tr>
              <a:tr h="370840">
                <a:tc>
                  <a:txBody>
                    <a:bodyPr/>
                    <a:lstStyle/>
                    <a:p>
                      <a:r>
                        <a:rPr lang="en-US" dirty="0"/>
                        <a:t>Leak-Prone Pipe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All Operators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817964"/>
                  </a:ext>
                </a:extLst>
              </a:tr>
            </a:tbl>
          </a:graphicData>
        </a:graphic>
      </p:graphicFrame>
    </p:spTree>
    <p:extLst>
      <p:ext uri="{BB962C8B-B14F-4D97-AF65-F5344CB8AC3E}">
        <p14:creationId xmlns:p14="http://schemas.microsoft.com/office/powerpoint/2010/main" val="3812043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Scoping</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lstStyle/>
          <a:p>
            <a:r>
              <a:rPr lang="en-US" dirty="0"/>
              <a:t>Inspection Coverage: What are your assets comprised of?</a:t>
            </a:r>
          </a:p>
          <a:p>
            <a:r>
              <a:rPr lang="en-US" dirty="0"/>
              <a:t>Gas Transportation: Do you transport natural gas as a specific commodity (i.e., not a byproduct or constituent of another substance)?</a:t>
            </a:r>
          </a:p>
          <a:p>
            <a:r>
              <a:rPr lang="en-US" dirty="0"/>
              <a:t>Driver or Engines: Do you use natural gas-fueled drivers or engines to compress natural gas?</a:t>
            </a:r>
          </a:p>
          <a:p>
            <a:r>
              <a:rPr lang="en-US" dirty="0"/>
              <a:t>Use of Natural Gas: Do you use natural gas for fuel or power appurtenances or instruments on regulated facilities?</a:t>
            </a:r>
          </a:p>
        </p:txBody>
      </p:sp>
    </p:spTree>
    <p:extLst>
      <p:ext uri="{BB962C8B-B14F-4D97-AF65-F5344CB8AC3E}">
        <p14:creationId xmlns:p14="http://schemas.microsoft.com/office/powerpoint/2010/main" val="655976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Compressors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lstStyle/>
          <a:p>
            <a:r>
              <a:rPr lang="en-US" dirty="0"/>
              <a:t>Do the maintenance and operations procedures for compressors include provisions to minimize fugitive natural gas losses?</a:t>
            </a:r>
          </a:p>
        </p:txBody>
      </p:sp>
    </p:spTree>
    <p:extLst>
      <p:ext uri="{BB962C8B-B14F-4D97-AF65-F5344CB8AC3E}">
        <p14:creationId xmlns:p14="http://schemas.microsoft.com/office/powerpoint/2010/main" val="1678196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Drivers &amp; Engines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lstStyle/>
          <a:p>
            <a:r>
              <a:rPr lang="en-US" dirty="0"/>
              <a:t>Do maintenance procedures include measures for monitoring and correcting incomplete combustion of natural gas in driver or engine exhausts and taking corrective action if identified?</a:t>
            </a:r>
          </a:p>
        </p:txBody>
      </p:sp>
    </p:spTree>
    <p:extLst>
      <p:ext uri="{BB962C8B-B14F-4D97-AF65-F5344CB8AC3E}">
        <p14:creationId xmlns:p14="http://schemas.microsoft.com/office/powerpoint/2010/main" val="4283208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Leaks &amp; Releases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normAutofit lnSpcReduction="10000"/>
          </a:bodyPr>
          <a:lstStyle/>
          <a:p>
            <a:r>
              <a:rPr lang="en-US" dirty="0"/>
              <a:t>Identification of Fugitive Emissions: Do procedures provide a methodology for identifying sources of fugitive natural gas emissions in the system?</a:t>
            </a:r>
          </a:p>
          <a:p>
            <a:r>
              <a:rPr lang="en-US" dirty="0"/>
              <a:t>Venting: Do procedures identify measures for minimizing natural gas release volumes associated with non-emergency venting and blowdowns from operations and maintenance?</a:t>
            </a:r>
          </a:p>
          <a:p>
            <a:r>
              <a:rPr lang="en-US" dirty="0"/>
              <a:t>Investigation of unanticipated vented releases: Do procedures provide for investigation of any unanticipated vented releases of natural gas, and if so, what are the associated actions?</a:t>
            </a:r>
          </a:p>
          <a:p>
            <a:endParaRPr lang="en-US" dirty="0"/>
          </a:p>
          <a:p>
            <a:endParaRPr lang="en-US" dirty="0"/>
          </a:p>
        </p:txBody>
      </p:sp>
    </p:spTree>
    <p:extLst>
      <p:ext uri="{BB962C8B-B14F-4D97-AF65-F5344CB8AC3E}">
        <p14:creationId xmlns:p14="http://schemas.microsoft.com/office/powerpoint/2010/main" val="182316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888"/>
            <a:ext cx="10972800" cy="787972"/>
          </a:xfrm>
        </p:spPr>
        <p:txBody>
          <a:bodyPr>
            <a:normAutofit/>
          </a:bodyPr>
          <a:lstStyle/>
          <a:p>
            <a:r>
              <a:rPr lang="en-US" dirty="0"/>
              <a:t>Webinar Agenda</a:t>
            </a:r>
          </a:p>
        </p:txBody>
      </p:sp>
      <p:sp>
        <p:nvSpPr>
          <p:cNvPr id="3" name="Content Placeholder 2"/>
          <p:cNvSpPr>
            <a:spLocks noGrp="1"/>
          </p:cNvSpPr>
          <p:nvPr>
            <p:ph idx="1"/>
          </p:nvPr>
        </p:nvSpPr>
        <p:spPr>
          <a:xfrm>
            <a:off x="1244739" y="1498461"/>
            <a:ext cx="8479553" cy="3861078"/>
          </a:xfrm>
        </p:spPr>
        <p:txBody>
          <a:bodyPr>
            <a:normAutofit/>
          </a:bodyPr>
          <a:lstStyle/>
          <a:p>
            <a:pPr marL="514350" indent="-514350">
              <a:buFont typeface="+mj-lt"/>
              <a:buAutoNum type="arabicPeriod"/>
            </a:pPr>
            <a:r>
              <a:rPr lang="en-US" sz="2400" dirty="0"/>
              <a:t>Introduction &amp; Objective, Byron Coy </a:t>
            </a:r>
          </a:p>
          <a:p>
            <a:pPr marL="514350" indent="-514350">
              <a:buFont typeface="+mj-lt"/>
              <a:buAutoNum type="arabicPeriod"/>
            </a:pPr>
            <a:r>
              <a:rPr lang="en-US" sz="2400" dirty="0"/>
              <a:t>Opening Remarks &amp; Timeline, Alan Mayberry</a:t>
            </a:r>
          </a:p>
          <a:p>
            <a:pPr marL="514350" indent="-514350">
              <a:buFont typeface="+mj-lt"/>
              <a:buAutoNum type="arabicPeriod"/>
            </a:pPr>
            <a:r>
              <a:rPr lang="en-US" sz="2400" dirty="0"/>
              <a:t>Section 114 Requirements, Sayler Palabrica</a:t>
            </a:r>
            <a:endParaRPr lang="en-US" sz="2400" dirty="0">
              <a:highlight>
                <a:srgbClr val="FFFF00"/>
              </a:highlight>
            </a:endParaRPr>
          </a:p>
          <a:p>
            <a:pPr marL="514350" indent="-514350">
              <a:buFont typeface="+mj-lt"/>
              <a:buAutoNum type="arabicPeriod"/>
            </a:pPr>
            <a:r>
              <a:rPr lang="en-US" sz="2400" dirty="0"/>
              <a:t>Natural Gas Emission Data, Sayler Palabrica</a:t>
            </a:r>
            <a:endParaRPr lang="en-US" sz="2400" dirty="0">
              <a:highlight>
                <a:srgbClr val="FFFF00"/>
              </a:highlight>
            </a:endParaRPr>
          </a:p>
          <a:p>
            <a:pPr marL="514350" indent="-514350">
              <a:buFont typeface="+mj-lt"/>
              <a:buAutoNum type="arabicPeriod"/>
            </a:pPr>
            <a:r>
              <a:rPr lang="en-US" sz="2400" dirty="0"/>
              <a:t>Break</a:t>
            </a:r>
          </a:p>
          <a:p>
            <a:pPr marL="514350" indent="-514350">
              <a:buFont typeface="+mj-lt"/>
              <a:buAutoNum type="arabicPeriod"/>
            </a:pPr>
            <a:r>
              <a:rPr lang="en-US" sz="2400" dirty="0"/>
              <a:t>Applicability &amp; Inspection Program, Byron Coy</a:t>
            </a:r>
            <a:endParaRPr lang="en-US" sz="2400" dirty="0">
              <a:highlight>
                <a:srgbClr val="FFFF00"/>
              </a:highlight>
            </a:endParaRPr>
          </a:p>
          <a:p>
            <a:pPr marL="514350" indent="-514350">
              <a:buFont typeface="+mj-lt"/>
              <a:buAutoNum type="arabicPeriod"/>
            </a:pPr>
            <a:r>
              <a:rPr lang="en-US" sz="2400" dirty="0" err="1"/>
              <a:t>lllustrative</a:t>
            </a:r>
            <a:r>
              <a:rPr lang="en-US" sz="2400" dirty="0"/>
              <a:t> Inspection Questions, Rod Seeley</a:t>
            </a:r>
            <a:endParaRPr lang="en-US" sz="2400" dirty="0">
              <a:highlight>
                <a:srgbClr val="FFFF00"/>
              </a:highlight>
            </a:endParaRPr>
          </a:p>
          <a:p>
            <a:pPr marL="514350" indent="-514350">
              <a:buFont typeface="+mj-lt"/>
              <a:buAutoNum type="arabicPeriod"/>
            </a:pPr>
            <a:r>
              <a:rPr lang="en-US" sz="2400" dirty="0"/>
              <a:t>Enforcement &amp; Conclusion, Byron Coy</a:t>
            </a:r>
            <a:endParaRPr lang="en-US" sz="2400" dirty="0">
              <a:highlight>
                <a:srgbClr val="FFFF00"/>
              </a:highlight>
            </a:endParaRPr>
          </a:p>
          <a:p>
            <a:pPr marL="514350" indent="-514350">
              <a:buFont typeface="+mj-lt"/>
              <a:buAutoNum type="arabicPeriod"/>
            </a:pPr>
            <a:endParaRPr lang="en-US" sz="1600" dirty="0"/>
          </a:p>
        </p:txBody>
      </p:sp>
    </p:spTree>
    <p:extLst>
      <p:ext uri="{BB962C8B-B14F-4D97-AF65-F5344CB8AC3E}">
        <p14:creationId xmlns:p14="http://schemas.microsoft.com/office/powerpoint/2010/main" val="5574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Leaks &amp; Releases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normAutofit/>
          </a:bodyPr>
          <a:lstStyle/>
          <a:p>
            <a:r>
              <a:rPr lang="en-US" dirty="0"/>
              <a:t>Leak Data Collection and Analysis: Do procedures include a methodology to collect, retain and analyze detailed information from detected natural gas leaks, including those eliminated by lubrication, adjustment, tightening or otherwise below thresholds for regulatory reporting?</a:t>
            </a:r>
          </a:p>
          <a:p>
            <a:r>
              <a:rPr lang="en-US" dirty="0"/>
              <a:t>Leak Identification: Do procedures include instructions for personnel to detect leaks to help further reduce emissions in stations and along the right of way?</a:t>
            </a:r>
          </a:p>
          <a:p>
            <a:endParaRPr lang="en-US" dirty="0"/>
          </a:p>
        </p:txBody>
      </p:sp>
    </p:spTree>
    <p:extLst>
      <p:ext uri="{BB962C8B-B14F-4D97-AF65-F5344CB8AC3E}">
        <p14:creationId xmlns:p14="http://schemas.microsoft.com/office/powerpoint/2010/main" val="1321523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Leaks &amp; Releases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lstStyle/>
          <a:p>
            <a:r>
              <a:rPr lang="en-US" dirty="0"/>
              <a:t>Wellhead: Do procedures provide for periodic leakage surveys around the wellhead?</a:t>
            </a:r>
          </a:p>
          <a:p>
            <a:r>
              <a:rPr lang="en-US" dirty="0"/>
              <a:t>Annulus: Do procedures provide for periodic checking of wellhead annuluses for indication of leaks (e.g., unexplained pressure variations) ?</a:t>
            </a:r>
          </a:p>
          <a:p>
            <a:r>
              <a:rPr lang="en-US" dirty="0"/>
              <a:t>Field Integrity: Do procedures provide for leak surveys for well casing containment or geologic issues?</a:t>
            </a:r>
          </a:p>
          <a:p>
            <a:pPr marL="0" indent="0">
              <a:buNone/>
            </a:pPr>
            <a:r>
              <a:rPr lang="en-US" dirty="0"/>
              <a:t>        (These questions traditionally associated with UNGS)</a:t>
            </a:r>
          </a:p>
          <a:p>
            <a:endParaRPr lang="en-US" dirty="0"/>
          </a:p>
          <a:p>
            <a:endParaRPr lang="en-US" dirty="0"/>
          </a:p>
          <a:p>
            <a:endParaRPr lang="en-US" dirty="0"/>
          </a:p>
        </p:txBody>
      </p:sp>
    </p:spTree>
    <p:extLst>
      <p:ext uri="{BB962C8B-B14F-4D97-AF65-F5344CB8AC3E}">
        <p14:creationId xmlns:p14="http://schemas.microsoft.com/office/powerpoint/2010/main" val="326057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Leaks &amp; Releases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normAutofit/>
          </a:bodyPr>
          <a:lstStyle/>
          <a:p>
            <a:r>
              <a:rPr lang="en-US" sz="2800" dirty="0"/>
              <a:t>Tank Shell: Do procedures provide for monitoring for temperature variations on tank shells that could be indicative of leaks?</a:t>
            </a:r>
          </a:p>
          <a:p>
            <a:r>
              <a:rPr lang="en-US" sz="2800" dirty="0"/>
              <a:t>Tank Disturbances: Do procedures for tank inspections after meteorological or geophysical disturbances include leak detection?</a:t>
            </a:r>
          </a:p>
          <a:p>
            <a:r>
              <a:rPr lang="en-US" sz="2800" dirty="0"/>
              <a:t>Tank Cooldown: Do procedures provide that after cooldown stabilization is reached, flanges, valves and seals are checked for leaks?</a:t>
            </a:r>
          </a:p>
          <a:p>
            <a:r>
              <a:rPr lang="en-US" sz="2800" dirty="0"/>
              <a:t>Tank Boil off: Do procedures provide for collection of boil-off gas from LNG tanks to avoid releases?</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324DBDB8-0D45-48BF-8C9C-D77C0288AA76}"/>
              </a:ext>
            </a:extLst>
          </p:cNvPr>
          <p:cNvSpPr txBox="1"/>
          <p:nvPr/>
        </p:nvSpPr>
        <p:spPr>
          <a:xfrm>
            <a:off x="2359415" y="5403065"/>
            <a:ext cx="7700954" cy="461665"/>
          </a:xfrm>
          <a:prstGeom prst="rect">
            <a:avLst/>
          </a:prstGeom>
          <a:noFill/>
        </p:spPr>
        <p:txBody>
          <a:bodyPr wrap="none" rtlCol="0">
            <a:spAutoFit/>
          </a:bodyPr>
          <a:lstStyle/>
          <a:p>
            <a:r>
              <a:rPr lang="en-US" sz="2400" dirty="0"/>
              <a:t>(These questions traditionally associated with LNG Facilities)</a:t>
            </a:r>
          </a:p>
        </p:txBody>
      </p:sp>
    </p:spTree>
    <p:extLst>
      <p:ext uri="{BB962C8B-B14F-4D97-AF65-F5344CB8AC3E}">
        <p14:creationId xmlns:p14="http://schemas.microsoft.com/office/powerpoint/2010/main" val="419134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Leak Mitigation &amp; Repairs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lstStyle/>
          <a:p>
            <a:r>
              <a:rPr lang="en-US" dirty="0"/>
              <a:t>Repair Procedures: Do procedures provide alternatives to cutouts (to reduce emissions)?</a:t>
            </a:r>
          </a:p>
          <a:p>
            <a:r>
              <a:rPr lang="en-US" dirty="0"/>
              <a:t>Do procedures define a process to identify, classify, mitigate and repair leaks?</a:t>
            </a:r>
          </a:p>
          <a:p>
            <a:r>
              <a:rPr lang="en-US" dirty="0"/>
              <a:t>Lost &amp; Unaccounted for Gas: Do procedures provide for review of Lost &amp; Unaccounted for Gas (LAUF)?  Do procedures specify actions to reduce the associated volume?</a:t>
            </a:r>
          </a:p>
          <a:p>
            <a:endParaRPr lang="en-US" dirty="0"/>
          </a:p>
        </p:txBody>
      </p:sp>
    </p:spTree>
    <p:extLst>
      <p:ext uri="{BB962C8B-B14F-4D97-AF65-F5344CB8AC3E}">
        <p14:creationId xmlns:p14="http://schemas.microsoft.com/office/powerpoint/2010/main" val="2646877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Regulator Stations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lstStyle/>
          <a:p>
            <a:r>
              <a:rPr lang="en-US" dirty="0"/>
              <a:t>Do Operator maintenance or operational procedures contain measures for reduction of natural gas releases from regulators? </a:t>
            </a:r>
          </a:p>
          <a:p>
            <a:r>
              <a:rPr lang="en-US" dirty="0"/>
              <a:t>Do Operator maintenance or operational procedures contain measures for identifying potential configuration changes that would reduce natural gas releases from regulators? </a:t>
            </a:r>
          </a:p>
        </p:txBody>
      </p:sp>
    </p:spTree>
    <p:extLst>
      <p:ext uri="{BB962C8B-B14F-4D97-AF65-F5344CB8AC3E}">
        <p14:creationId xmlns:p14="http://schemas.microsoft.com/office/powerpoint/2010/main" val="2402887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Testing</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lstStyle/>
          <a:p>
            <a:r>
              <a:rPr lang="en-US" dirty="0"/>
              <a:t>Emergency Shutdown Devices: Do procedures contain measures for ensuring ESD testing minimizes natural gas releases?</a:t>
            </a:r>
          </a:p>
          <a:p>
            <a:r>
              <a:rPr lang="en-US" dirty="0"/>
              <a:t>Relief Valves: Do relief valve testing procedures include measures to minimize natural gas releases?</a:t>
            </a:r>
            <a:endParaRPr lang="en-US" dirty="0">
              <a:highlight>
                <a:srgbClr val="808080"/>
              </a:highlight>
            </a:endParaRPr>
          </a:p>
          <a:p>
            <a:endParaRPr lang="en-US" dirty="0"/>
          </a:p>
        </p:txBody>
      </p:sp>
    </p:spTree>
    <p:extLst>
      <p:ext uri="{BB962C8B-B14F-4D97-AF65-F5344CB8AC3E}">
        <p14:creationId xmlns:p14="http://schemas.microsoft.com/office/powerpoint/2010/main" val="238777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Flaring</a:t>
            </a:r>
            <a:endParaRPr lang="en-US" dirty="0">
              <a:solidFill>
                <a:srgbClr val="FF0000"/>
              </a:solidFill>
            </a:endParaRP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lstStyle/>
          <a:p>
            <a:r>
              <a:rPr lang="en-US" dirty="0"/>
              <a:t>Do procedures for flaring from pipeline facilities for transporting natural gas include measures for minimization of natural gas emissions?</a:t>
            </a:r>
          </a:p>
          <a:p>
            <a:endParaRPr lang="en-US" dirty="0"/>
          </a:p>
        </p:txBody>
      </p:sp>
      <p:sp>
        <p:nvSpPr>
          <p:cNvPr id="4" name="TextBox 3">
            <a:extLst>
              <a:ext uri="{FF2B5EF4-FFF2-40B4-BE49-F238E27FC236}">
                <a16:creationId xmlns:a16="http://schemas.microsoft.com/office/drawing/2014/main" id="{95E24E0E-545F-4173-8E96-78003656918C}"/>
              </a:ext>
            </a:extLst>
          </p:cNvPr>
          <p:cNvSpPr txBox="1"/>
          <p:nvPr/>
        </p:nvSpPr>
        <p:spPr>
          <a:xfrm>
            <a:off x="2811293" y="4066162"/>
            <a:ext cx="6186694" cy="584775"/>
          </a:xfrm>
          <a:prstGeom prst="rect">
            <a:avLst/>
          </a:prstGeom>
          <a:noFill/>
        </p:spPr>
        <p:txBody>
          <a:bodyPr wrap="none" rtlCol="0">
            <a:spAutoFit/>
          </a:bodyPr>
          <a:lstStyle/>
          <a:p>
            <a:r>
              <a:rPr lang="en-US" sz="3200" dirty="0"/>
              <a:t>(Limited to Transportation Facilities)</a:t>
            </a:r>
          </a:p>
        </p:txBody>
      </p:sp>
    </p:spTree>
    <p:extLst>
      <p:ext uri="{BB962C8B-B14F-4D97-AF65-F5344CB8AC3E}">
        <p14:creationId xmlns:p14="http://schemas.microsoft.com/office/powerpoint/2010/main" val="1979281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General</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normAutofit fontScale="92500" lnSpcReduction="20000"/>
          </a:bodyPr>
          <a:lstStyle/>
          <a:p>
            <a:r>
              <a:rPr lang="en-US" dirty="0"/>
              <a:t>Feedback to Design/Configuration Practices: Do operation and maintenance procedures contain mechanisms for identifying potential design/configuration changes for reducing natural gas releases?</a:t>
            </a:r>
          </a:p>
          <a:p>
            <a:r>
              <a:rPr lang="en-US" dirty="0"/>
              <a:t>Compressor Station: Do procedures contain mechanisms for minimizing natural gas emissions from operations and maintenance activities within a compressor station (i.e., beyond compressor/driver-specific procedures)?</a:t>
            </a:r>
          </a:p>
          <a:p>
            <a:r>
              <a:rPr lang="en-US" dirty="0"/>
              <a:t>What procedures are in place to reduce natural gas emissions during normal maintenance activities on facilities that contain LNG?</a:t>
            </a:r>
          </a:p>
          <a:p>
            <a:endParaRPr lang="en-US" dirty="0"/>
          </a:p>
          <a:p>
            <a:endParaRPr lang="en-US" dirty="0"/>
          </a:p>
          <a:p>
            <a:endParaRPr lang="en-US" dirty="0"/>
          </a:p>
        </p:txBody>
      </p:sp>
    </p:spTree>
    <p:extLst>
      <p:ext uri="{BB962C8B-B14F-4D97-AF65-F5344CB8AC3E}">
        <p14:creationId xmlns:p14="http://schemas.microsoft.com/office/powerpoint/2010/main" val="1939081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Leak-Prone: Leaks &amp; Releases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normAutofit/>
          </a:bodyPr>
          <a:lstStyle/>
          <a:p>
            <a:r>
              <a:rPr lang="en-US" dirty="0"/>
              <a:t>What procedures are in place to monitor for and identify pipe segments that are leak prone?</a:t>
            </a:r>
          </a:p>
          <a:p>
            <a:r>
              <a:rPr lang="en-US" dirty="0"/>
              <a:t>What criteria (e.g., frequency of leak or failure events) are specified for determining a pipeline segment is leak-prone?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1105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Illustrative Inspection Questions</a:t>
            </a:r>
            <a:br>
              <a:rPr lang="en-US" dirty="0"/>
            </a:br>
            <a:r>
              <a:rPr lang="en-US" dirty="0"/>
              <a:t>Leak-Prone: Leak Mitigation &amp; Repairs</a:t>
            </a:r>
          </a:p>
        </p:txBody>
      </p:sp>
      <p:sp>
        <p:nvSpPr>
          <p:cNvPr id="3" name="Content Placeholder 2">
            <a:extLst>
              <a:ext uri="{FF2B5EF4-FFF2-40B4-BE49-F238E27FC236}">
                <a16:creationId xmlns:a16="http://schemas.microsoft.com/office/drawing/2014/main" id="{6A998159-5FF3-43D1-95CC-6D927D339F63}"/>
              </a:ext>
            </a:extLst>
          </p:cNvPr>
          <p:cNvSpPr>
            <a:spLocks noGrp="1"/>
          </p:cNvSpPr>
          <p:nvPr>
            <p:ph idx="1"/>
          </p:nvPr>
        </p:nvSpPr>
        <p:spPr/>
        <p:txBody>
          <a:bodyPr>
            <a:normAutofit/>
          </a:bodyPr>
          <a:lstStyle/>
          <a:p>
            <a:r>
              <a:rPr lang="en-US" dirty="0"/>
              <a:t>Example Section 114 Materials: Does the operator have procedures to identify cast iron, unprotected steel, wrought iron, and vintage plastic pipe, with known leak issues?</a:t>
            </a:r>
          </a:p>
          <a:p>
            <a:r>
              <a:rPr lang="en-US" dirty="0"/>
              <a:t>Other Materials: Do the procedures clearly define a process to address replacement or remediation of pipe segments with known leak issues beyond those specifically identified in Section 114?</a:t>
            </a:r>
          </a:p>
          <a:p>
            <a:endParaRPr lang="en-US" dirty="0"/>
          </a:p>
          <a:p>
            <a:endParaRPr lang="en-US" dirty="0"/>
          </a:p>
        </p:txBody>
      </p:sp>
    </p:spTree>
    <p:extLst>
      <p:ext uri="{BB962C8B-B14F-4D97-AF65-F5344CB8AC3E}">
        <p14:creationId xmlns:p14="http://schemas.microsoft.com/office/powerpoint/2010/main" val="149676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Remarks</a:t>
            </a:r>
          </a:p>
        </p:txBody>
      </p:sp>
      <p:sp>
        <p:nvSpPr>
          <p:cNvPr id="3" name="Content Placeholder 2"/>
          <p:cNvSpPr>
            <a:spLocks noGrp="1"/>
          </p:cNvSpPr>
          <p:nvPr>
            <p:ph idx="1"/>
          </p:nvPr>
        </p:nvSpPr>
        <p:spPr>
          <a:xfrm>
            <a:off x="1050052" y="1549961"/>
            <a:ext cx="10091895" cy="3755570"/>
          </a:xfrm>
        </p:spPr>
        <p:txBody>
          <a:bodyPr>
            <a:normAutofit lnSpcReduction="10000"/>
          </a:bodyPr>
          <a:lstStyle/>
          <a:p>
            <a:r>
              <a:rPr lang="en-US" dirty="0"/>
              <a:t>Natural Gas is principally comprised of methane, a potent Greenhouse Gas (GHG)</a:t>
            </a:r>
          </a:p>
          <a:p>
            <a:r>
              <a:rPr lang="en-US" dirty="0"/>
              <a:t>Greater impact on climate change than carbon dioxide</a:t>
            </a:r>
          </a:p>
          <a:p>
            <a:r>
              <a:rPr lang="en-US" dirty="0"/>
              <a:t>Natural Gas breaks down faster than CO</a:t>
            </a:r>
            <a:r>
              <a:rPr lang="en-US" baseline="-25000" dirty="0"/>
              <a:t>2</a:t>
            </a:r>
          </a:p>
          <a:p>
            <a:r>
              <a:rPr lang="en-US" dirty="0"/>
              <a:t>Congressional Mandate to:</a:t>
            </a:r>
          </a:p>
          <a:p>
            <a:pPr lvl="1"/>
            <a:r>
              <a:rPr lang="en-US" dirty="0"/>
              <a:t>Reduce Natural Gas Emissions</a:t>
            </a:r>
          </a:p>
          <a:p>
            <a:pPr lvl="1"/>
            <a:r>
              <a:rPr lang="en-US" dirty="0"/>
              <a:t>Repair/Replace Leak-Prone Pipe</a:t>
            </a:r>
          </a:p>
          <a:p>
            <a:endParaRPr lang="en-US" dirty="0"/>
          </a:p>
        </p:txBody>
      </p:sp>
    </p:spTree>
    <p:extLst>
      <p:ext uri="{BB962C8B-B14F-4D97-AF65-F5344CB8AC3E}">
        <p14:creationId xmlns:p14="http://schemas.microsoft.com/office/powerpoint/2010/main" val="763459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Enforcement Process</a:t>
            </a:r>
            <a:br>
              <a:rPr lang="en-US" dirty="0"/>
            </a:br>
            <a:r>
              <a:rPr lang="en-US" dirty="0"/>
              <a:t>Citing the Act</a:t>
            </a:r>
          </a:p>
        </p:txBody>
      </p:sp>
      <p:sp>
        <p:nvSpPr>
          <p:cNvPr id="3" name="Content Placeholder 2"/>
          <p:cNvSpPr>
            <a:spLocks noGrp="1"/>
          </p:cNvSpPr>
          <p:nvPr>
            <p:ph idx="1"/>
          </p:nvPr>
        </p:nvSpPr>
        <p:spPr>
          <a:xfrm>
            <a:off x="1034980" y="1742134"/>
            <a:ext cx="10259367" cy="3755570"/>
          </a:xfrm>
        </p:spPr>
        <p:txBody>
          <a:bodyPr>
            <a:normAutofit/>
          </a:bodyPr>
          <a:lstStyle/>
          <a:p>
            <a:r>
              <a:rPr lang="en-US" dirty="0"/>
              <a:t>If violations of Section 114 are discovered, PHMSA and State partners will take appropriate enforcement action citing the Act or the regulations, as appropriate.</a:t>
            </a:r>
            <a:endParaRPr lang="en-US" strike="sngStrike" dirty="0">
              <a:solidFill>
                <a:srgbClr val="FF0000"/>
              </a:solidFill>
            </a:endParaRP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933313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ea typeface="+mn-ea"/>
                <a:cs typeface="+mn-cs"/>
              </a:rPr>
              <a:t>Enforcement Options</a:t>
            </a:r>
          </a:p>
        </p:txBody>
      </p:sp>
      <p:sp>
        <p:nvSpPr>
          <p:cNvPr id="3" name="TextBox 2">
            <a:extLst>
              <a:ext uri="{FF2B5EF4-FFF2-40B4-BE49-F238E27FC236}">
                <a16:creationId xmlns:a16="http://schemas.microsoft.com/office/drawing/2014/main" id="{CB08CD30-BF36-49B4-9235-CBF3D396B845}"/>
              </a:ext>
            </a:extLst>
          </p:cNvPr>
          <p:cNvSpPr txBox="1"/>
          <p:nvPr/>
        </p:nvSpPr>
        <p:spPr>
          <a:xfrm>
            <a:off x="1237991" y="1528740"/>
            <a:ext cx="9559711" cy="4462760"/>
          </a:xfrm>
          <a:prstGeom prst="rect">
            <a:avLst/>
          </a:prstGeom>
          <a:noFill/>
        </p:spPr>
        <p:txBody>
          <a:bodyPr wrap="square" rtlCol="0">
            <a:spAutoFit/>
          </a:bodyPr>
          <a:lstStyle/>
          <a:p>
            <a:pPr marL="457200" indent="-457200">
              <a:buFont typeface="Arial" panose="020B0604020202020204" pitchFamily="34" charset="0"/>
              <a:buChar char="•"/>
            </a:pPr>
            <a:r>
              <a:rPr lang="en-US" sz="3200" dirty="0"/>
              <a:t>Notice of Amendment – where an operator's plans or procedures are found to be inadequate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Notice of Probable Violation – where an operator has failed to comply with the applicable requirements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Other enforcement options, if appropriate, see 49 CFR part 190</a:t>
            </a:r>
          </a:p>
          <a:p>
            <a:endParaRPr lang="en-US" sz="2800" dirty="0"/>
          </a:p>
        </p:txBody>
      </p:sp>
    </p:spTree>
    <p:extLst>
      <p:ext uri="{BB962C8B-B14F-4D97-AF65-F5344CB8AC3E}">
        <p14:creationId xmlns:p14="http://schemas.microsoft.com/office/powerpoint/2010/main" val="3580752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of Significant Milestones</a:t>
            </a:r>
          </a:p>
        </p:txBody>
      </p:sp>
      <p:sp>
        <p:nvSpPr>
          <p:cNvPr id="3" name="Content Placeholder 2"/>
          <p:cNvSpPr>
            <a:spLocks noGrp="1"/>
          </p:cNvSpPr>
          <p:nvPr>
            <p:ph idx="1"/>
          </p:nvPr>
        </p:nvSpPr>
        <p:spPr>
          <a:xfrm>
            <a:off x="1050052" y="1549961"/>
            <a:ext cx="10091895" cy="3755570"/>
          </a:xfrm>
        </p:spPr>
        <p:txBody>
          <a:bodyPr>
            <a:normAutofit fontScale="92500" lnSpcReduction="10000"/>
          </a:bodyPr>
          <a:lstStyle/>
          <a:p>
            <a:r>
              <a:rPr lang="en-US" dirty="0"/>
              <a:t>Publication of The PIPES Act, December-2020</a:t>
            </a:r>
          </a:p>
          <a:p>
            <a:r>
              <a:rPr lang="en-US" dirty="0"/>
              <a:t>Advisory Bulletin, June-2021</a:t>
            </a:r>
          </a:p>
          <a:p>
            <a:r>
              <a:rPr lang="en-US" dirty="0"/>
              <a:t>PHMSA builds Inspection Program in 2021</a:t>
            </a:r>
          </a:p>
          <a:p>
            <a:r>
              <a:rPr lang="en-US" dirty="0"/>
              <a:t>Operators compliant by late December-2021</a:t>
            </a:r>
          </a:p>
          <a:p>
            <a:r>
              <a:rPr lang="en-US" dirty="0"/>
              <a:t>Illustrative Inspection Questions on Web Site in January-2022</a:t>
            </a:r>
          </a:p>
          <a:p>
            <a:r>
              <a:rPr lang="en-US" dirty="0"/>
              <a:t>Program &amp; Procedures Inspections starting in 2022</a:t>
            </a:r>
          </a:p>
          <a:p>
            <a:r>
              <a:rPr lang="en-US" dirty="0"/>
              <a:t>Implementation Inspections begin in 2023</a:t>
            </a:r>
          </a:p>
          <a:p>
            <a:endParaRPr lang="en-US" dirty="0"/>
          </a:p>
          <a:p>
            <a:endParaRPr lang="en-US" dirty="0"/>
          </a:p>
        </p:txBody>
      </p:sp>
    </p:spTree>
    <p:extLst>
      <p:ext uri="{BB962C8B-B14F-4D97-AF65-F5344CB8AC3E}">
        <p14:creationId xmlns:p14="http://schemas.microsoft.com/office/powerpoint/2010/main" val="1745723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847E69-3BDD-4CD3-9237-21156F241932}"/>
              </a:ext>
            </a:extLst>
          </p:cNvPr>
          <p:cNvSpPr txBox="1"/>
          <p:nvPr/>
        </p:nvSpPr>
        <p:spPr>
          <a:xfrm>
            <a:off x="3978234" y="2335143"/>
            <a:ext cx="3633849" cy="1015663"/>
          </a:xfrm>
          <a:prstGeom prst="rect">
            <a:avLst/>
          </a:prstGeom>
          <a:noFill/>
        </p:spPr>
        <p:txBody>
          <a:bodyPr wrap="square" rtlCol="0">
            <a:spAutoFit/>
          </a:bodyPr>
          <a:lstStyle/>
          <a:p>
            <a:r>
              <a:rPr lang="en-US" sz="6000" dirty="0"/>
              <a:t>Thank You!</a:t>
            </a:r>
          </a:p>
        </p:txBody>
      </p:sp>
    </p:spTree>
    <p:extLst>
      <p:ext uri="{BB962C8B-B14F-4D97-AF65-F5344CB8AC3E}">
        <p14:creationId xmlns:p14="http://schemas.microsoft.com/office/powerpoint/2010/main" val="1076820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 Further Information</a:t>
            </a:r>
          </a:p>
        </p:txBody>
      </p:sp>
      <p:sp>
        <p:nvSpPr>
          <p:cNvPr id="3" name="Content Placeholder 2"/>
          <p:cNvSpPr>
            <a:spLocks noGrp="1"/>
          </p:cNvSpPr>
          <p:nvPr>
            <p:ph idx="1"/>
          </p:nvPr>
        </p:nvSpPr>
        <p:spPr>
          <a:xfrm>
            <a:off x="2260666" y="1674040"/>
            <a:ext cx="7243258" cy="3755570"/>
          </a:xfrm>
        </p:spPr>
        <p:txBody>
          <a:bodyPr>
            <a:normAutofit lnSpcReduction="10000"/>
          </a:bodyPr>
          <a:lstStyle/>
          <a:p>
            <a:pPr marL="0" indent="0">
              <a:buNone/>
            </a:pPr>
            <a:r>
              <a:rPr lang="en-US" dirty="0"/>
              <a:t>As noted in the Federal Register Notice for this Webinar, Contact:</a:t>
            </a:r>
          </a:p>
          <a:p>
            <a:pPr marL="0" indent="0">
              <a:buNone/>
            </a:pPr>
            <a:endParaRPr lang="en-US" strike="sngStrike" dirty="0">
              <a:solidFill>
                <a:srgbClr val="FF0000"/>
              </a:solidFill>
            </a:endParaRPr>
          </a:p>
          <a:p>
            <a:pPr marL="0" indent="0" algn="ctr">
              <a:buNone/>
            </a:pPr>
            <a:r>
              <a:rPr lang="en-US" dirty="0"/>
              <a:t>Byron Coy PE</a:t>
            </a:r>
          </a:p>
          <a:p>
            <a:pPr marL="0" indent="0" algn="ctr">
              <a:buNone/>
            </a:pPr>
            <a:r>
              <a:rPr lang="en-US" dirty="0"/>
              <a:t>Sr. Technical Advisor</a:t>
            </a:r>
          </a:p>
          <a:p>
            <a:pPr marL="0" indent="0" algn="ctr">
              <a:buNone/>
            </a:pPr>
            <a:r>
              <a:rPr lang="en-US" dirty="0">
                <a:hlinkClick r:id="rId2">
                  <a:extLst>
                    <a:ext uri="{A12FA001-AC4F-418D-AE19-62706E023703}">
                      <ahyp:hlinkClr xmlns:ahyp="http://schemas.microsoft.com/office/drawing/2018/hyperlinkcolor" val="tx"/>
                    </a:ext>
                  </a:extLst>
                </a:hlinkClick>
              </a:rPr>
              <a:t>byron.coy@dot.gov</a:t>
            </a:r>
            <a:endParaRPr lang="en-US" dirty="0"/>
          </a:p>
          <a:p>
            <a:pPr marL="0" indent="0" algn="ctr">
              <a:buNone/>
            </a:pPr>
            <a:r>
              <a:rPr lang="en-US" dirty="0"/>
              <a:t>609-771-7810</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3873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of Significant Milestones</a:t>
            </a:r>
          </a:p>
        </p:txBody>
      </p:sp>
      <p:sp>
        <p:nvSpPr>
          <p:cNvPr id="3" name="Content Placeholder 2"/>
          <p:cNvSpPr>
            <a:spLocks noGrp="1"/>
          </p:cNvSpPr>
          <p:nvPr>
            <p:ph idx="1"/>
          </p:nvPr>
        </p:nvSpPr>
        <p:spPr>
          <a:xfrm>
            <a:off x="1050052" y="1549961"/>
            <a:ext cx="10532348" cy="3755570"/>
          </a:xfrm>
        </p:spPr>
        <p:txBody>
          <a:bodyPr>
            <a:normAutofit fontScale="92500" lnSpcReduction="10000"/>
          </a:bodyPr>
          <a:lstStyle/>
          <a:p>
            <a:r>
              <a:rPr lang="en-US" dirty="0"/>
              <a:t>Publication of The PIPES Act, December-2020</a:t>
            </a:r>
          </a:p>
          <a:p>
            <a:r>
              <a:rPr lang="en-US" dirty="0"/>
              <a:t>Advisory Bulletin, June-2021</a:t>
            </a:r>
          </a:p>
          <a:p>
            <a:r>
              <a:rPr lang="en-US" dirty="0"/>
              <a:t>PHMSA builds Inspection Program in 2021</a:t>
            </a:r>
          </a:p>
          <a:p>
            <a:r>
              <a:rPr lang="en-US" dirty="0"/>
              <a:t>Operators compliant by late December-2021</a:t>
            </a:r>
          </a:p>
          <a:p>
            <a:r>
              <a:rPr lang="en-US" dirty="0"/>
              <a:t>Illustrative Inspection Questions on Web Site in February-2022</a:t>
            </a:r>
          </a:p>
          <a:p>
            <a:r>
              <a:rPr lang="en-US" dirty="0"/>
              <a:t>Program &amp; Procedures Inspections starting in 2022</a:t>
            </a:r>
          </a:p>
          <a:p>
            <a:r>
              <a:rPr lang="en-US" dirty="0"/>
              <a:t>Implementation Inspections begin in 2023</a:t>
            </a:r>
          </a:p>
          <a:p>
            <a:endParaRPr lang="en-US" dirty="0"/>
          </a:p>
          <a:p>
            <a:endParaRPr lang="en-US" dirty="0"/>
          </a:p>
        </p:txBody>
      </p:sp>
    </p:spTree>
    <p:extLst>
      <p:ext uri="{BB962C8B-B14F-4D97-AF65-F5344CB8AC3E}">
        <p14:creationId xmlns:p14="http://schemas.microsoft.com/office/powerpoint/2010/main" val="30692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PIPES Act of 2020 – Sect. 114</a:t>
            </a:r>
          </a:p>
        </p:txBody>
      </p:sp>
      <p:sp>
        <p:nvSpPr>
          <p:cNvPr id="3" name="Subtitle 2">
            <a:extLst>
              <a:ext uri="{FF2B5EF4-FFF2-40B4-BE49-F238E27FC236}">
                <a16:creationId xmlns:a16="http://schemas.microsoft.com/office/drawing/2014/main" id="{FEE4CFFC-52A5-4C05-B03F-D2FC1D354729}"/>
              </a:ext>
            </a:extLst>
          </p:cNvPr>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5715000"/>
            <a:ext cx="406400" cy="365125"/>
          </a:xfrm>
        </p:spPr>
        <p:txBody>
          <a:bodyPr/>
          <a:lstStyle/>
          <a:p>
            <a:fld id="{BE4FB471-EBB4-4D81-9EA6-902E33AD37CE}" type="slidenum">
              <a:rPr lang="en-US">
                <a:solidFill>
                  <a:prstClr val="black">
                    <a:tint val="75000"/>
                  </a:prstClr>
                </a:solidFill>
                <a:latin typeface="Georgia"/>
              </a:rPr>
              <a:pPr/>
              <a:t>7</a:t>
            </a:fld>
            <a:endParaRPr lang="en-US" dirty="0">
              <a:solidFill>
                <a:prstClr val="black">
                  <a:tint val="75000"/>
                </a:prstClr>
              </a:solidFill>
              <a:latin typeface="Georgia"/>
            </a:endParaRPr>
          </a:p>
        </p:txBody>
      </p:sp>
    </p:spTree>
    <p:extLst>
      <p:ext uri="{BB962C8B-B14F-4D97-AF65-F5344CB8AC3E}">
        <p14:creationId xmlns:p14="http://schemas.microsoft.com/office/powerpoint/2010/main" val="103029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ED19-6C01-42EF-BD19-6B670343470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A375548-4515-4A2B-B539-31941E20C541}"/>
              </a:ext>
            </a:extLst>
          </p:cNvPr>
          <p:cNvSpPr>
            <a:spLocks noGrp="1"/>
          </p:cNvSpPr>
          <p:nvPr>
            <p:ph idx="1"/>
          </p:nvPr>
        </p:nvSpPr>
        <p:spPr/>
        <p:txBody>
          <a:bodyPr>
            <a:normAutofit/>
          </a:bodyPr>
          <a:lstStyle/>
          <a:p>
            <a:r>
              <a:rPr lang="en-US" dirty="0"/>
              <a:t>The PIPES Act of 2020 was signed on December 27, 2020</a:t>
            </a:r>
          </a:p>
          <a:p>
            <a:pPr lvl="1"/>
            <a:r>
              <a:rPr lang="en-US" dirty="0">
                <a:hlinkClick r:id="rId2"/>
              </a:rPr>
              <a:t>(Pub. L. 116-260)</a:t>
            </a:r>
            <a:r>
              <a:rPr lang="en-US" dirty="0"/>
              <a:t>.</a:t>
            </a:r>
          </a:p>
          <a:p>
            <a:r>
              <a:rPr lang="en-US" dirty="0"/>
              <a:t>Section 114 contains self-implementing requirements for operators with respect to their inspection and maintenance plans.</a:t>
            </a:r>
          </a:p>
          <a:p>
            <a:r>
              <a:rPr lang="en-US" dirty="0"/>
              <a:t>The requirements appear in the Act itself and 49 U.S.C. 60108.</a:t>
            </a:r>
          </a:p>
        </p:txBody>
      </p:sp>
      <p:sp>
        <p:nvSpPr>
          <p:cNvPr id="4" name="Slide Number Placeholder 3">
            <a:extLst>
              <a:ext uri="{FF2B5EF4-FFF2-40B4-BE49-F238E27FC236}">
                <a16:creationId xmlns:a16="http://schemas.microsoft.com/office/drawing/2014/main" id="{F5705965-D5CD-49E2-BA07-DDF77B26A7EC}"/>
              </a:ext>
            </a:extLst>
          </p:cNvPr>
          <p:cNvSpPr>
            <a:spLocks noGrp="1"/>
          </p:cNvSpPr>
          <p:nvPr>
            <p:ph type="sldNum" sz="quarter" idx="12"/>
          </p:nvPr>
        </p:nvSpPr>
        <p:spPr/>
        <p:txBody>
          <a:bodyPr/>
          <a:lstStyle/>
          <a:p>
            <a:fld id="{BE4FB471-EBB4-4D81-9EA6-902E33AD37CE}" type="slidenum">
              <a:rPr lang="en-US">
                <a:solidFill>
                  <a:prstClr val="black">
                    <a:tint val="75000"/>
                  </a:prstClr>
                </a:solidFill>
                <a:latin typeface="Georgia"/>
              </a:rPr>
              <a:pPr/>
              <a:t>8</a:t>
            </a:fld>
            <a:endParaRPr lang="en-US" dirty="0">
              <a:solidFill>
                <a:prstClr val="black">
                  <a:tint val="75000"/>
                </a:prstClr>
              </a:solidFill>
              <a:latin typeface="Georgia"/>
            </a:endParaRPr>
          </a:p>
        </p:txBody>
      </p:sp>
    </p:spTree>
    <p:extLst>
      <p:ext uri="{BB962C8B-B14F-4D97-AF65-F5344CB8AC3E}">
        <p14:creationId xmlns:p14="http://schemas.microsoft.com/office/powerpoint/2010/main" val="127513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8014-C6BE-46C6-819F-4EDCFB145BB6}"/>
              </a:ext>
            </a:extLst>
          </p:cNvPr>
          <p:cNvSpPr>
            <a:spLocks noGrp="1"/>
          </p:cNvSpPr>
          <p:nvPr>
            <p:ph type="title"/>
          </p:nvPr>
        </p:nvSpPr>
        <p:spPr/>
        <p:txBody>
          <a:bodyPr/>
          <a:lstStyle/>
          <a:p>
            <a:r>
              <a:rPr lang="en-US" dirty="0"/>
              <a:t>Main Points</a:t>
            </a:r>
          </a:p>
        </p:txBody>
      </p:sp>
      <p:sp>
        <p:nvSpPr>
          <p:cNvPr id="3" name="Content Placeholder 2">
            <a:extLst>
              <a:ext uri="{FF2B5EF4-FFF2-40B4-BE49-F238E27FC236}">
                <a16:creationId xmlns:a16="http://schemas.microsoft.com/office/drawing/2014/main" id="{10D67068-FDB0-40C1-973A-3BE66D060BBE}"/>
              </a:ext>
            </a:extLst>
          </p:cNvPr>
          <p:cNvSpPr>
            <a:spLocks noGrp="1"/>
          </p:cNvSpPr>
          <p:nvPr>
            <p:ph idx="1"/>
          </p:nvPr>
        </p:nvSpPr>
        <p:spPr/>
        <p:txBody>
          <a:bodyPr>
            <a:normAutofit lnSpcReduction="10000"/>
          </a:bodyPr>
          <a:lstStyle/>
          <a:p>
            <a:r>
              <a:rPr lang="en-US" dirty="0"/>
              <a:t>The requirements apply to operators of all regulated pipeline facilities, including (but not limited to) DOT-jurisdictional storage facilities and LNG (part 193) facilities.</a:t>
            </a:r>
          </a:p>
          <a:p>
            <a:r>
              <a:rPr lang="en-US" dirty="0"/>
              <a:t>By Dec 27, 2021, operators must update their inspection and maintenance plans to address:</a:t>
            </a:r>
          </a:p>
          <a:p>
            <a:pPr lvl="1"/>
            <a:r>
              <a:rPr lang="en-US" dirty="0"/>
              <a:t>Eliminating hazardous leaks of natural gas</a:t>
            </a:r>
          </a:p>
          <a:p>
            <a:pPr lvl="1"/>
            <a:r>
              <a:rPr lang="en-US" dirty="0"/>
              <a:t>Minimizing releases of natural gas</a:t>
            </a:r>
          </a:p>
          <a:p>
            <a:pPr lvl="1"/>
            <a:r>
              <a:rPr lang="en-US" dirty="0"/>
              <a:t>Replacement or remediation of all pipelines that are known to leak</a:t>
            </a:r>
          </a:p>
          <a:p>
            <a:r>
              <a:rPr lang="en-US" dirty="0"/>
              <a:t>PHMSA and state authorities must perform inspections in calendar year 2022.</a:t>
            </a:r>
          </a:p>
        </p:txBody>
      </p:sp>
      <p:sp>
        <p:nvSpPr>
          <p:cNvPr id="4" name="Slide Number Placeholder 3">
            <a:extLst>
              <a:ext uri="{FF2B5EF4-FFF2-40B4-BE49-F238E27FC236}">
                <a16:creationId xmlns:a16="http://schemas.microsoft.com/office/drawing/2014/main" id="{FF5ED170-1053-4755-AF79-3753507A2DBC}"/>
              </a:ext>
            </a:extLst>
          </p:cNvPr>
          <p:cNvSpPr>
            <a:spLocks noGrp="1"/>
          </p:cNvSpPr>
          <p:nvPr>
            <p:ph type="sldNum" sz="quarter" idx="12"/>
          </p:nvPr>
        </p:nvSpPr>
        <p:spPr/>
        <p:txBody>
          <a:bodyPr/>
          <a:lstStyle/>
          <a:p>
            <a:fld id="{BE4FB471-EBB4-4D81-9EA6-902E33AD37CE}" type="slidenum">
              <a:rPr lang="en-US">
                <a:solidFill>
                  <a:prstClr val="black">
                    <a:tint val="75000"/>
                  </a:prstClr>
                </a:solidFill>
                <a:latin typeface="Georgia"/>
              </a:rPr>
              <a:pPr/>
              <a:t>9</a:t>
            </a:fld>
            <a:endParaRPr lang="en-US" dirty="0">
              <a:solidFill>
                <a:prstClr val="black">
                  <a:tint val="75000"/>
                </a:prstClr>
              </a:solidFill>
              <a:latin typeface="Georgia"/>
            </a:endParaRPr>
          </a:p>
        </p:txBody>
      </p:sp>
    </p:spTree>
    <p:extLst>
      <p:ext uri="{BB962C8B-B14F-4D97-AF65-F5344CB8AC3E}">
        <p14:creationId xmlns:p14="http://schemas.microsoft.com/office/powerpoint/2010/main" val="2165600325"/>
      </p:ext>
    </p:extLst>
  </p:cSld>
  <p:clrMapOvr>
    <a:masterClrMapping/>
  </p:clrMapOvr>
</p:sld>
</file>

<file path=ppt/theme/theme1.xml><?xml version="1.0" encoding="utf-8"?>
<a:theme xmlns:a="http://schemas.openxmlformats.org/drawingml/2006/main" name="1_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HMSA PPT Theme">
  <a:themeElements>
    <a:clrScheme name="Custom 1">
      <a:dk1>
        <a:sysClr val="windowText" lastClr="000000"/>
      </a:dk1>
      <a:lt1>
        <a:sysClr val="window" lastClr="FFFFFF"/>
      </a:lt1>
      <a:dk2>
        <a:srgbClr val="1F497D"/>
      </a:dk2>
      <a:lt2>
        <a:srgbClr val="EEECE1"/>
      </a:lt2>
      <a:accent1>
        <a:srgbClr val="E36C09"/>
      </a:accent1>
      <a:accent2>
        <a:srgbClr val="17365D"/>
      </a:accent2>
      <a:accent3>
        <a:srgbClr val="9BBB59"/>
      </a:accent3>
      <a:accent4>
        <a:srgbClr val="FAC08F"/>
      </a:accent4>
      <a:accent5>
        <a:srgbClr val="548DD4"/>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Custom 15">
      <a:dk1>
        <a:sysClr val="windowText" lastClr="000000"/>
      </a:dk1>
      <a:lt1>
        <a:sysClr val="window" lastClr="FFFFFF"/>
      </a:lt1>
      <a:dk2>
        <a:srgbClr val="3F4A75"/>
      </a:dk2>
      <a:lt2>
        <a:srgbClr val="E7E6E6"/>
      </a:lt2>
      <a:accent1>
        <a:srgbClr val="62A8E5"/>
      </a:accent1>
      <a:accent2>
        <a:srgbClr val="FF883C"/>
      </a:accent2>
      <a:accent3>
        <a:srgbClr val="D2515E"/>
      </a:accent3>
      <a:accent4>
        <a:srgbClr val="247E6F"/>
      </a:accent4>
      <a:accent5>
        <a:srgbClr val="3F4A75"/>
      </a:accent5>
      <a:accent6>
        <a:srgbClr val="FFC700"/>
      </a:accent6>
      <a:hlink>
        <a:srgbClr val="0070C0"/>
      </a:hlink>
      <a:folHlink>
        <a:srgbClr val="954F72"/>
      </a:folHlink>
    </a:clrScheme>
    <a:fontScheme name="OPS Quarterly Report 10-05-2009">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S Quarterly Report 10-05-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S Quarterly Report 10-05-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S Quarterly Report 10-05-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S Quarterly Report 10-05-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S Quarterly Report 10-05-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S Quarterly Report 10-05-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S Quarterly Report 10-05-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S Quarterly Report 10-05-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S Quarterly Report 10-05-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S Quarterly Report 10-05-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S Quarterly Report 10-05-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12198</TotalTime>
  <Words>3364</Words>
  <Application>Microsoft Office PowerPoint</Application>
  <PresentationFormat>Widescreen</PresentationFormat>
  <Paragraphs>567</Paragraphs>
  <Slides>54</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54</vt:i4>
      </vt:variant>
    </vt:vector>
  </HeadingPairs>
  <TitlesOfParts>
    <vt:vector size="67" baseType="lpstr">
      <vt:lpstr>Arial</vt:lpstr>
      <vt:lpstr>Calibri</vt:lpstr>
      <vt:lpstr>Garamond</vt:lpstr>
      <vt:lpstr>Georgia</vt:lpstr>
      <vt:lpstr>Helvetica</vt:lpstr>
      <vt:lpstr>Tahoma</vt:lpstr>
      <vt:lpstr>Times</vt:lpstr>
      <vt:lpstr>Times New Roman</vt:lpstr>
      <vt:lpstr>Verdana</vt:lpstr>
      <vt:lpstr>Wingdings</vt:lpstr>
      <vt:lpstr>1_PCHELPS PHMSA Presentation Template</vt:lpstr>
      <vt:lpstr>PHMSA PPT Theme</vt:lpstr>
      <vt:lpstr>Theme1</vt:lpstr>
      <vt:lpstr>Welcome to the Informational Webinar for Section 114 of the PIPES Act of 2020  We will start at 10.35a</vt:lpstr>
      <vt:lpstr>Section 114 PIPES Act of 2020 Informational Webinar  February 17, 2022</vt:lpstr>
      <vt:lpstr>Webinar Objective</vt:lpstr>
      <vt:lpstr>Webinar Agenda</vt:lpstr>
      <vt:lpstr>Opening Remarks</vt:lpstr>
      <vt:lpstr>Timeline of Significant Milestones</vt:lpstr>
      <vt:lpstr>The PIPES Act of 2020 – Sect. 114</vt:lpstr>
      <vt:lpstr>Summary</vt:lpstr>
      <vt:lpstr>Main Points</vt:lpstr>
      <vt:lpstr>Who must update their plans?</vt:lpstr>
      <vt:lpstr>Who must update their plans?, cont’d</vt:lpstr>
      <vt:lpstr>What must be changed in the plans?</vt:lpstr>
      <vt:lpstr>When must plans be updated?</vt:lpstr>
      <vt:lpstr>Inspection and Enforcement</vt:lpstr>
      <vt:lpstr>Other Statutory Requirements: Reports</vt:lpstr>
      <vt:lpstr>Other Statutory Requirements: Rulemaking</vt:lpstr>
      <vt:lpstr>Natural Gas Transportation Emissions</vt:lpstr>
      <vt:lpstr>PowerPoint Presentation</vt:lpstr>
      <vt:lpstr>PowerPoint Presentation</vt:lpstr>
      <vt:lpstr>Data – Gas Transmission Compressor Stations</vt:lpstr>
      <vt:lpstr>PowerPoint Presentation</vt:lpstr>
      <vt:lpstr>PowerPoint Presentation</vt:lpstr>
      <vt:lpstr>Data – Gas Distribution Leaks</vt:lpstr>
      <vt:lpstr>PowerPoint Presentation</vt:lpstr>
      <vt:lpstr>Links – EPA emissions data</vt:lpstr>
      <vt:lpstr>Applicability to Section 114</vt:lpstr>
      <vt:lpstr>Inspection Program Pilot Inspections Conducted in 3Q-2021</vt:lpstr>
      <vt:lpstr>Inspection Program Pilot Inspection Conclusions</vt:lpstr>
      <vt:lpstr>Inspection Program Initial Inspections</vt:lpstr>
      <vt:lpstr>Inspection Program Scope of Initial Inspections</vt:lpstr>
      <vt:lpstr>Inspection Logistics</vt:lpstr>
      <vt:lpstr>2022 Inspection Process EPA Programs &amp; Regulations</vt:lpstr>
      <vt:lpstr>Illustrative Inspection Questions Focus Areas</vt:lpstr>
      <vt:lpstr>Inspection Program 2022 Inspection Topical Areas</vt:lpstr>
      <vt:lpstr>Illustrative Inspection Questions Asset Group Table</vt:lpstr>
      <vt:lpstr>Illustrative Inspection Questions Scoping</vt:lpstr>
      <vt:lpstr>Illustrative Inspection Questions Compressors</vt:lpstr>
      <vt:lpstr>Illustrative Inspection Questions Drivers &amp; Engines</vt:lpstr>
      <vt:lpstr>Illustrative Inspection Questions Leaks &amp; Releases</vt:lpstr>
      <vt:lpstr>Illustrative Inspection Questions Leaks &amp; Releases</vt:lpstr>
      <vt:lpstr>Illustrative Inspection Questions Leaks &amp; Releases</vt:lpstr>
      <vt:lpstr>Illustrative Inspection Questions Leaks &amp; Releases</vt:lpstr>
      <vt:lpstr>Illustrative Inspection Questions Leak Mitigation &amp; Repairs</vt:lpstr>
      <vt:lpstr>Illustrative Inspection Questions Regulator Stations</vt:lpstr>
      <vt:lpstr>Illustrative Inspection Questions Testing</vt:lpstr>
      <vt:lpstr>Illustrative Inspection Questions Flaring</vt:lpstr>
      <vt:lpstr>Illustrative Inspection Questions General</vt:lpstr>
      <vt:lpstr>Illustrative Inspection Questions Leak-Prone: Leaks &amp; Releases</vt:lpstr>
      <vt:lpstr>Illustrative Inspection Questions Leak-Prone: Leak Mitigation &amp; Repairs</vt:lpstr>
      <vt:lpstr>Enforcement Process Citing the Act</vt:lpstr>
      <vt:lpstr>Enforcement Options</vt:lpstr>
      <vt:lpstr>Timeline of Significant Milestones</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Coy, Byron (PHMSA)</dc:creator>
  <cp:lastModifiedBy>Hall, Sam (PHMSA)</cp:lastModifiedBy>
  <cp:revision>187</cp:revision>
  <dcterms:created xsi:type="dcterms:W3CDTF">2020-12-01T02:17:19Z</dcterms:created>
  <dcterms:modified xsi:type="dcterms:W3CDTF">2022-02-17T14:19:12Z</dcterms:modified>
</cp:coreProperties>
</file>