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6" r:id="rId2"/>
    <p:sldId id="257" r:id="rId3"/>
    <p:sldId id="270" r:id="rId4"/>
    <p:sldId id="271" r:id="rId5"/>
    <p:sldId id="269" r:id="rId6"/>
    <p:sldId id="279" r:id="rId7"/>
    <p:sldId id="268" r:id="rId8"/>
    <p:sldId id="276" r:id="rId9"/>
    <p:sldId id="282" r:id="rId10"/>
    <p:sldId id="267" r:id="rId11"/>
    <p:sldId id="272" r:id="rId12"/>
    <p:sldId id="281" r:id="rId13"/>
    <p:sldId id="277" r:id="rId14"/>
    <p:sldId id="26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2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1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1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04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882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9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8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66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4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B60A-60D1-4855-91F3-6B1B41561312}" type="datetimeFigureOut">
              <a:rPr lang="en-US" smtClean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DFF40-C7A1-4209-8EAA-5B6F49E33D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9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7893"/>
            <a:ext cx="9144000" cy="2855742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Calibri" panose="020F0502020204030204" pitchFamily="34" charset="0"/>
              </a:rPr>
              <a:t>Voluntary Information-Sharing System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Federal Advisory Committee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/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solidFill>
                  <a:srgbClr val="0000CC"/>
                </a:solidFill>
                <a:latin typeface="Calibri" panose="020F0502020204030204" pitchFamily="34" charset="0"/>
              </a:rPr>
              <a:t>Subcommittee – Technology / R&amp;D</a:t>
            </a:r>
            <a:br>
              <a:rPr lang="en-US" sz="4400" b="1" dirty="0">
                <a:solidFill>
                  <a:srgbClr val="0000CC"/>
                </a:solidFill>
                <a:latin typeface="Calibri" panose="020F0502020204030204" pitchFamily="34" charset="0"/>
              </a:rPr>
            </a:br>
            <a:r>
              <a:rPr lang="en-US" sz="4400" b="1" dirty="0">
                <a:solidFill>
                  <a:srgbClr val="0000CC"/>
                </a:solidFill>
                <a:latin typeface="Calibri" panose="020F0502020204030204" pitchFamily="34" charset="0"/>
              </a:rPr>
              <a:t>Bryce Brown - Chairman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256" y="4695427"/>
            <a:ext cx="6858000" cy="37008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</a:rPr>
              <a:t>Report Out Presentation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83439" y="5517118"/>
            <a:ext cx="6858000" cy="37008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</a:rPr>
              <a:t>August 23, 2018 </a:t>
            </a:r>
          </a:p>
        </p:txBody>
      </p:sp>
    </p:spTree>
    <p:extLst>
      <p:ext uri="{BB962C8B-B14F-4D97-AF65-F5344CB8AC3E}">
        <p14:creationId xmlns:p14="http://schemas.microsoft.com/office/powerpoint/2010/main" val="591501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Subcommittee - Technology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78" y="954158"/>
            <a:ext cx="8521148" cy="5671930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alibri" panose="020F0502020204030204" pitchFamily="34" charset="0"/>
              </a:rPr>
              <a:t>Review Subcommittee/Work Group #3 Accomplishments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defTabSz="914400">
              <a:lnSpc>
                <a:spcPct val="115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Improvement/R&amp;D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Chris Warner &amp; Michael Bellamy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/>
              <a:t>Reviewed the developed </a:t>
            </a:r>
            <a:r>
              <a:rPr lang="en-US" sz="2800" dirty="0" smtClean="0"/>
              <a:t>text </a:t>
            </a:r>
            <a:r>
              <a:rPr lang="en-US" sz="2800" dirty="0"/>
              <a:t>and recommendations on needs for continuous improvement and </a:t>
            </a:r>
            <a:r>
              <a:rPr lang="en-US" sz="2800" dirty="0" smtClean="0"/>
              <a:t>R&amp;D</a:t>
            </a:r>
            <a:endParaRPr lang="en-US" sz="2800" dirty="0"/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/>
              <a:t>Documents reviewed included case studies for ILI, NDE, and ECDA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/>
              <a:t>Additional development discussed for Near Miss case study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70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Work Group 3 - Technology and R&amp;D Subcommittee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4683059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Virtuous Cycle for Continuous Improvement (example)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75632" y="1934464"/>
            <a:ext cx="7192736" cy="4749368"/>
            <a:chOff x="0" y="0"/>
            <a:chExt cx="5030470" cy="3145155"/>
          </a:xfrm>
        </p:grpSpPr>
        <p:pic>
          <p:nvPicPr>
            <p:cNvPr id="5" name="Content Placeholder 4">
              <a:extLst>
                <a:ext uri="{FF2B5EF4-FFF2-40B4-BE49-F238E27FC236}">
                  <a16:creationId xmlns:a16="http://schemas.microsoft.com/office/drawing/2014/main" id="{C87DF0BF-23CC-4134-9F08-049E85C7C941}"/>
                </a:ext>
              </a:extLst>
            </p:cNvPr>
            <p:cNvPicPr>
              <a:picLocks noGrp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4125" y="0"/>
              <a:ext cx="2506345" cy="3112135"/>
            </a:xfrm>
            <a:prstGeom prst="rect">
              <a:avLst/>
            </a:prstGeom>
          </p:spPr>
        </p:pic>
        <p:pic>
          <p:nvPicPr>
            <p:cNvPr id="6" name="table">
              <a:extLst>
                <a:ext uri="{FF2B5EF4-FFF2-40B4-BE49-F238E27FC236}">
                  <a16:creationId xmlns:a16="http://schemas.microsoft.com/office/drawing/2014/main" id="{67183603-745E-4470-A35E-1EC7E623D3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9050"/>
              <a:ext cx="2428875" cy="3126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995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Work Group #3 - Proposed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13" y="1155032"/>
            <a:ext cx="8468139" cy="5378290"/>
          </a:xfrm>
        </p:spPr>
        <p:txBody>
          <a:bodyPr>
            <a:noAutofit/>
          </a:bodyPr>
          <a:lstStyle/>
          <a:p>
            <a:pPr marL="342900" marR="0" lvl="1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Chris Warner &amp; Michael Bellamy’s draft documents, the following recommendation topic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identified: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Improvement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Transparency and sharing anonymous data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provider and operators need to be able to see their performance individually and understand their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against the total population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8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Path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8" y="1058779"/>
            <a:ext cx="8661124" cy="5633569"/>
          </a:xfrm>
        </p:spPr>
        <p:txBody>
          <a:bodyPr>
            <a:noAutofit/>
          </a:bodyPr>
          <a:lstStyle/>
          <a:p>
            <a:pPr defTabSz="914400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meetings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(conference calls) on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bi-weekly basis to work on draft recommendations</a:t>
            </a:r>
          </a:p>
          <a:p>
            <a:pPr defTabSz="914400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20</a:t>
            </a:r>
            <a:r>
              <a:rPr lang="en-US" sz="28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tentative date for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face-to-face meeting in Houston</a:t>
            </a:r>
          </a:p>
          <a:p>
            <a:pPr lvl="1" defTabSz="914400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text and recommendations to be approved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sub-committee members and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submitted to Reporting sub-committee</a:t>
            </a:r>
          </a:p>
          <a:p>
            <a:pPr defTabSz="914400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ready for an October full committee “remote” meeting to look at final draft recommendations for voting</a:t>
            </a:r>
          </a:p>
        </p:txBody>
      </p:sp>
    </p:spTree>
    <p:extLst>
      <p:ext uri="{BB962C8B-B14F-4D97-AF65-F5344CB8AC3E}">
        <p14:creationId xmlns:p14="http://schemas.microsoft.com/office/powerpoint/2010/main" val="1499600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27063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ea typeface="+mn-ea"/>
                <a:cs typeface="+mn-cs"/>
              </a:rPr>
              <a:t>Questions/Comments</a:t>
            </a:r>
          </a:p>
        </p:txBody>
      </p:sp>
    </p:spTree>
    <p:extLst>
      <p:ext uri="{BB962C8B-B14F-4D97-AF65-F5344CB8AC3E}">
        <p14:creationId xmlns:p14="http://schemas.microsoft.com/office/powerpoint/2010/main" val="418216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Subcommittee - Technology and R&amp;D,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468305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</a:rPr>
              <a:t>Subcommittee Chair: </a:t>
            </a:r>
            <a:r>
              <a:rPr lang="en-US" sz="2000" b="1" dirty="0">
                <a:solidFill>
                  <a:srgbClr val="0000CC"/>
                </a:solidFill>
                <a:latin typeface="Calibri" panose="020F0502020204030204" pitchFamily="34" charset="0"/>
              </a:rPr>
              <a:t>Bryce Brown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Alternate Designated Federal Official: </a:t>
            </a:r>
            <a:r>
              <a:rPr lang="en-US" sz="2000" b="1" dirty="0">
                <a:solidFill>
                  <a:srgbClr val="0000CC"/>
                </a:solidFill>
                <a:latin typeface="Calibri" panose="020F0502020204030204" pitchFamily="34" charset="0"/>
              </a:rPr>
              <a:t>Chris McLaren </a:t>
            </a:r>
          </a:p>
          <a:p>
            <a:r>
              <a:rPr lang="en-US" sz="2000" dirty="0">
                <a:latin typeface="Calibri" panose="020F0502020204030204" pitchFamily="34" charset="0"/>
              </a:rPr>
              <a:t>Subcommittee Members: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88168" y="2377441"/>
            <a:ext cx="5255394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  <a:latin typeface="Calibri" panose="020F0502020204030204" pitchFamily="34" charset="0"/>
              </a:rPr>
              <a:t>Eric Amundsen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Michael Bellamy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Bob Buchanan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Jason Cradit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  <a:latin typeface="Calibri" panose="020F0502020204030204" pitchFamily="34" charset="0"/>
              </a:rPr>
              <a:t>Yiming Deng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  <a:latin typeface="Calibri" panose="020F0502020204030204" pitchFamily="34" charset="0"/>
              </a:rPr>
              <a:t>Alicia Farag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Michael Keller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CC"/>
                </a:solidFill>
                <a:latin typeface="Calibri" panose="020F0502020204030204" pitchFamily="34" charset="0"/>
              </a:rPr>
              <a:t>Holly Pearen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Chris Warner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Mark Zuniga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8167" y="4177486"/>
            <a:ext cx="6296375" cy="92333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Invited Guests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Cliff Johnson, PRCI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CC"/>
                </a:solidFill>
                <a:latin typeface="Calibri" panose="020F0502020204030204" pitchFamily="34" charset="0"/>
              </a:rPr>
              <a:t>Jason Skow, Integral Eng.</a:t>
            </a:r>
          </a:p>
        </p:txBody>
      </p:sp>
    </p:spTree>
    <p:extLst>
      <p:ext uri="{BB962C8B-B14F-4D97-AF65-F5344CB8AC3E}">
        <p14:creationId xmlns:p14="http://schemas.microsoft.com/office/powerpoint/2010/main" val="80849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367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Subcommittee - Technology and R&amp;D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Task Statement –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Just to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914400"/>
            <a:ext cx="8553157" cy="5795889"/>
          </a:xfrm>
        </p:spPr>
        <p:txBody>
          <a:bodyPr>
            <a:normAutofit fontScale="85000" lnSpcReduction="20000"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Calibri" panose="020F0502020204030204" pitchFamily="34" charset="0"/>
              </a:rPr>
              <a:t>Task Statement Number</a:t>
            </a:r>
            <a:r>
              <a:rPr lang="en-US" sz="2000" b="1" dirty="0">
                <a:latin typeface="Calibri" panose="020F0502020204030204" pitchFamily="34" charset="0"/>
              </a:rPr>
              <a:t>: 18-4</a:t>
            </a:r>
          </a:p>
          <a:p>
            <a:r>
              <a:rPr lang="en-US" sz="2000" b="1" dirty="0">
                <a:solidFill>
                  <a:srgbClr val="0000CC"/>
                </a:solidFill>
                <a:latin typeface="Calibri" panose="020F0502020204030204" pitchFamily="34" charset="0"/>
              </a:rPr>
              <a:t>Task Statement Title</a:t>
            </a:r>
            <a:r>
              <a:rPr lang="en-US" sz="2000" b="1" dirty="0">
                <a:latin typeface="Calibri" panose="020F0502020204030204" pitchFamily="34" charset="0"/>
              </a:rPr>
              <a:t>: </a:t>
            </a:r>
            <a:r>
              <a:rPr lang="en-US" sz="2000" dirty="0">
                <a:latin typeface="Calibri" panose="020F0502020204030204" pitchFamily="34" charset="0"/>
              </a:rPr>
              <a:t>Support Committee by Recommending Secure System(s) Architecture. Make Recommendations required for Continuous Improvement and/or needed Development of Technologies and Methodologies</a:t>
            </a:r>
          </a:p>
          <a:p>
            <a:r>
              <a:rPr lang="en-US" sz="2000" b="1" dirty="0">
                <a:solidFill>
                  <a:srgbClr val="0000CC"/>
                </a:solidFill>
                <a:latin typeface="Calibri" panose="020F0502020204030204" pitchFamily="34" charset="0"/>
              </a:rPr>
              <a:t>Task Statement Description(s)</a:t>
            </a:r>
            <a:r>
              <a:rPr lang="en-US" sz="2000" b="1" dirty="0">
                <a:latin typeface="Calibri" panose="020F0502020204030204" pitchFamily="34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Identify Assumptions from other Subcommittees for our inputs and outputs (Process Sharing &amp; Best Practices) and define Taxonomy.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Determine/Define and standardize the applicable pipeline inspection information (quantitative) and its native data format (tabular, geospatial, etc.)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Conduct historical studies that help in the understanding of current best practices for; managing and sharing pipeline inspection information and the associated areas for continuous improvement.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Analyze/define data security and protection to safeguard the proprietary nature of the pipeline inspection information shared (quantitative).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Determine the Quality Control Procedures required to facilitate the accurate exchange of the pipeline inspection information.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Determine the feasibility of integrating the pipeline inspection information with other relevant pipeline safety data that is already available or envisioned to be developed. Are there data format, completeness, and/or platform issues that need to be addressed?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Determine the needed interpretation of the pipeline inspection information shared and the areas that could be addressed;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1700" dirty="0">
                <a:latin typeface="Calibri" panose="020F0502020204030204" pitchFamily="34" charset="0"/>
              </a:rPr>
              <a:t>understanding the capabilities/limitations, and best practices,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1700" dirty="0">
                <a:latin typeface="Calibri" panose="020F0502020204030204" pitchFamily="34" charset="0"/>
              </a:rPr>
              <a:t>data maintenance, continuous improvement, and/or further research and development, and 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1700" dirty="0">
                <a:latin typeface="Calibri" panose="020F0502020204030204" pitchFamily="34" charset="0"/>
              </a:rPr>
              <a:t>perspective predictive analysis capabilities for threat and risk analysis purposes.</a:t>
            </a:r>
          </a:p>
        </p:txBody>
      </p:sp>
    </p:spTree>
    <p:extLst>
      <p:ext uri="{BB962C8B-B14F-4D97-AF65-F5344CB8AC3E}">
        <p14:creationId xmlns:p14="http://schemas.microsoft.com/office/powerpoint/2010/main" val="118077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Subcommittee - Technology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4683059"/>
          </a:xfrm>
        </p:spPr>
        <p:txBody>
          <a:bodyPr>
            <a:normAutofit/>
          </a:bodyPr>
          <a:lstStyle/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4000" b="1" dirty="0">
                <a:solidFill>
                  <a:srgbClr val="0000CC"/>
                </a:solidFill>
                <a:latin typeface="Calibri" panose="020F0502020204030204" pitchFamily="34" charset="0"/>
              </a:rPr>
              <a:t>Work Groups Established	</a:t>
            </a:r>
          </a:p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50" y="1956174"/>
            <a:ext cx="7886700" cy="3787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685800">
              <a:lnSpc>
                <a:spcPct val="9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Assumptions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 (understand the overlap/integration between Process Sharing and Best Practices </a:t>
            </a:r>
            <a:r>
              <a:rPr lang="en-US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Subcommittees 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in order to document the assumptions for the “Functional Specification(s)” and further define Taxonomy)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Architecture/IT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 (IT, user authorization, accessibility, security, database/software, etc.)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Continuous Improvement/R&amp;D 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(considerations for improvements and/or developments)</a:t>
            </a:r>
          </a:p>
        </p:txBody>
      </p:sp>
    </p:spTree>
    <p:extLst>
      <p:ext uri="{BB962C8B-B14F-4D97-AF65-F5344CB8AC3E}">
        <p14:creationId xmlns:p14="http://schemas.microsoft.com/office/powerpoint/2010/main" val="300558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Subcommittee - Technology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8382828" cy="5702968"/>
          </a:xfrm>
        </p:spPr>
        <p:txBody>
          <a:bodyPr>
            <a:normAutofit fontScale="92500"/>
          </a:bodyPr>
          <a:lstStyle/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alibri" panose="020F0502020204030204" pitchFamily="34" charset="0"/>
              </a:rPr>
              <a:t>Review Subcommittee/Work Group #1 Accomplishments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defTabSz="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Bryce Brown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Evaluated overlap between other Subcommittees - Process Sharing and Best Practices </a:t>
            </a: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Reviewed the Process Sharing draft Recommendations (12) and the Best Practices draft Recommendations (8)</a:t>
            </a: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Worked on and Reviewed the developed discussion text (Jason Skow) and draft Recommendation areas provided prior to meeting, specifically in relation to ILI and API 1163 as Best Practice.</a:t>
            </a: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2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Work Group #1 - Proposed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809" y="1058780"/>
            <a:ext cx="8666921" cy="5580560"/>
          </a:xfrm>
        </p:spPr>
        <p:txBody>
          <a:bodyPr>
            <a:noAutofit/>
          </a:bodyPr>
          <a:lstStyle/>
          <a:p>
            <a:pPr marL="342900" marR="0" lvl="1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following draft recommendation areas are identified:</a:t>
            </a: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Realize the proper utilization of API 1163 (share all Field Verification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Measurements from ITD)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standards for data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delivery/validation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inputs needed for meaningful analysis and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Define/Develop ITD Standards for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pipe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2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</a:p>
          <a:p>
            <a:pPr marL="1028700" lvl="2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 (appropriate NDE technology application given the threat type and associated ILI System)</a:t>
            </a:r>
          </a:p>
          <a:p>
            <a:pPr marL="1028700" lvl="2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Personnel (competency)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potential outputs represent an “apples to apples” comparison</a:t>
            </a:r>
          </a:p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84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Subcommittee - Technology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4683059"/>
          </a:xfrm>
        </p:spPr>
        <p:txBody>
          <a:bodyPr>
            <a:normAutofit/>
          </a:bodyPr>
          <a:lstStyle/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alibri" panose="020F0502020204030204" pitchFamily="34" charset="0"/>
              </a:rPr>
              <a:t>Review Subcommittee/Work Group #2 Accomplishments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defTabSz="914400">
              <a:lnSpc>
                <a:spcPct val="115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Architecture/I.T.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Jason Cradit &amp; Mark Zuniga</a:t>
            </a: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/>
              <a:t>Reviewed the developed </a:t>
            </a:r>
            <a:r>
              <a:rPr lang="en-US" sz="2800" dirty="0" smtClean="0"/>
              <a:t>text </a:t>
            </a:r>
            <a:r>
              <a:rPr lang="en-US" sz="2800" dirty="0"/>
              <a:t>and possible recommendations on proposed direction of Architecture/IT solutions for Voluntary Information Sharing System</a:t>
            </a:r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/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/>
          </a:p>
          <a:p>
            <a:pPr marL="68580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37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Work Group 2 - Technology and R&amp;D Subcommittee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4683059"/>
          </a:xfrm>
        </p:spPr>
        <p:txBody>
          <a:bodyPr>
            <a:noAutofit/>
          </a:bodyPr>
          <a:lstStyle/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7F58F4-41CC-4D99-B305-44CB993C5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1294"/>
            <a:ext cx="9144000" cy="591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5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365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Work Group 2 - Technology and R&amp;D Subcommittee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4683059"/>
          </a:xfrm>
        </p:spPr>
        <p:txBody>
          <a:bodyPr>
            <a:noAutofit/>
          </a:bodyPr>
          <a:lstStyle/>
          <a:p>
            <a:pPr marL="685800" marR="0" lvl="1" indent="-342900" defTabSz="9144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1237BB-553A-4BAE-89A5-4969DD964FA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58778"/>
            <a:ext cx="9144000" cy="608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83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616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Office Theme</vt:lpstr>
      <vt:lpstr>Voluntary Information-Sharing System Federal Advisory Committee  Subcommittee – Technology / R&amp;D Bryce Brown - Chairman</vt:lpstr>
      <vt:lpstr>Subcommittee - Technology and R&amp;D, Members</vt:lpstr>
      <vt:lpstr>Subcommittee - Technology and R&amp;D Task Statement – Just to recap</vt:lpstr>
      <vt:lpstr>Subcommittee - Technology and R&amp;D</vt:lpstr>
      <vt:lpstr>Subcommittee - Technology and R&amp;D</vt:lpstr>
      <vt:lpstr>Work Group #1 - Proposed Recommendations</vt:lpstr>
      <vt:lpstr>Subcommittee - Technology and R&amp;D</vt:lpstr>
      <vt:lpstr>Work Group 2 - Technology and R&amp;D Subcommittee</vt:lpstr>
      <vt:lpstr>Work Group 2 - Technology and R&amp;D Subcommittee</vt:lpstr>
      <vt:lpstr>Subcommittee - Technology and R&amp;D</vt:lpstr>
      <vt:lpstr>Work Group 3 - Technology and R&amp;D Subcommittee</vt:lpstr>
      <vt:lpstr>Work Group #3 - Proposed Recommendations</vt:lpstr>
      <vt:lpstr>Path Forward</vt:lpstr>
      <vt:lpstr>Questions/Comments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Advisory Committee Name Subcommittee Name</dc:title>
  <dc:creator>Dr. Christie Murray</dc:creator>
  <cp:lastModifiedBy>Murray, Christie (PHMSA)</cp:lastModifiedBy>
  <cp:revision>75</cp:revision>
  <cp:lastPrinted>2018-04-09T15:09:35Z</cp:lastPrinted>
  <dcterms:created xsi:type="dcterms:W3CDTF">2017-12-13T13:26:32Z</dcterms:created>
  <dcterms:modified xsi:type="dcterms:W3CDTF">2018-08-23T18:41:01Z</dcterms:modified>
</cp:coreProperties>
</file>