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5"/>
  </p:notesMasterIdLst>
  <p:sldIdLst>
    <p:sldId id="257" r:id="rId5"/>
    <p:sldId id="258" r:id="rId6"/>
    <p:sldId id="259" r:id="rId7"/>
    <p:sldId id="260" r:id="rId8"/>
    <p:sldId id="261" r:id="rId9"/>
    <p:sldId id="262" r:id="rId10"/>
    <p:sldId id="263" r:id="rId11"/>
    <p:sldId id="264" r:id="rId12"/>
    <p:sldId id="265"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55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F8A71F-D5EF-43FF-9013-1A83CE258A1B}" type="datetimeFigureOut">
              <a:rPr lang="en-US" smtClean="0"/>
              <a:t>12/16/2015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FA86A9-92C7-4348-AF57-0069056E3AE7}" type="slidenum">
              <a:rPr lang="en-US" smtClean="0"/>
              <a:t>‹#›</a:t>
            </a:fld>
            <a:endParaRPr lang="en-US"/>
          </a:p>
        </p:txBody>
      </p:sp>
    </p:spTree>
    <p:extLst>
      <p:ext uri="{BB962C8B-B14F-4D97-AF65-F5344CB8AC3E}">
        <p14:creationId xmlns:p14="http://schemas.microsoft.com/office/powerpoint/2010/main" val="4896622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FA86A9-92C7-4348-AF57-0069056E3AE7}" type="slidenum">
              <a:rPr lang="en-US" smtClean="0"/>
              <a:t>2</a:t>
            </a:fld>
            <a:endParaRPr lang="en-US"/>
          </a:p>
        </p:txBody>
      </p:sp>
    </p:spTree>
    <p:extLst>
      <p:ext uri="{BB962C8B-B14F-4D97-AF65-F5344CB8AC3E}">
        <p14:creationId xmlns:p14="http://schemas.microsoft.com/office/powerpoint/2010/main" val="3991935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897301">
              <a:defRPr/>
            </a:pPr>
            <a:endParaRPr lang="en-US" sz="2600" i="1" strike="sngStrike" dirty="0"/>
          </a:p>
          <a:p>
            <a:endParaRPr lang="en-US" dirty="0"/>
          </a:p>
        </p:txBody>
      </p:sp>
      <p:sp>
        <p:nvSpPr>
          <p:cNvPr id="4" name="Slide Number Placeholder 3"/>
          <p:cNvSpPr>
            <a:spLocks noGrp="1"/>
          </p:cNvSpPr>
          <p:nvPr>
            <p:ph type="sldNum" sz="quarter" idx="10"/>
          </p:nvPr>
        </p:nvSpPr>
        <p:spPr/>
        <p:txBody>
          <a:bodyPr/>
          <a:lstStyle/>
          <a:p>
            <a:fld id="{79FA86A9-92C7-4348-AF57-0069056E3AE7}" type="slidenum">
              <a:rPr lang="en-US" smtClean="0"/>
              <a:t>3</a:t>
            </a:fld>
            <a:endParaRPr lang="en-US"/>
          </a:p>
        </p:txBody>
      </p:sp>
    </p:spTree>
    <p:extLst>
      <p:ext uri="{BB962C8B-B14F-4D97-AF65-F5344CB8AC3E}">
        <p14:creationId xmlns:p14="http://schemas.microsoft.com/office/powerpoint/2010/main" val="217614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FA86A9-92C7-4348-AF57-0069056E3AE7}" type="slidenum">
              <a:rPr lang="en-US" smtClean="0"/>
              <a:t>4</a:t>
            </a:fld>
            <a:endParaRPr lang="en-US"/>
          </a:p>
        </p:txBody>
      </p:sp>
    </p:spTree>
    <p:extLst>
      <p:ext uri="{BB962C8B-B14F-4D97-AF65-F5344CB8AC3E}">
        <p14:creationId xmlns:p14="http://schemas.microsoft.com/office/powerpoint/2010/main" val="1372877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a:defRPr/>
            </a:pPr>
            <a:endParaRPr lang="en-US" dirty="0"/>
          </a:p>
        </p:txBody>
      </p:sp>
      <p:sp>
        <p:nvSpPr>
          <p:cNvPr id="4" name="Slide Number Placeholder 3"/>
          <p:cNvSpPr>
            <a:spLocks noGrp="1"/>
          </p:cNvSpPr>
          <p:nvPr>
            <p:ph type="sldNum" sz="quarter" idx="10"/>
          </p:nvPr>
        </p:nvSpPr>
        <p:spPr/>
        <p:txBody>
          <a:bodyPr/>
          <a:lstStyle/>
          <a:p>
            <a:fld id="{79FA86A9-92C7-4348-AF57-0069056E3AE7}" type="slidenum">
              <a:rPr lang="en-US" smtClean="0"/>
              <a:t>5</a:t>
            </a:fld>
            <a:endParaRPr lang="en-US"/>
          </a:p>
        </p:txBody>
      </p:sp>
    </p:spTree>
    <p:extLst>
      <p:ext uri="{BB962C8B-B14F-4D97-AF65-F5344CB8AC3E}">
        <p14:creationId xmlns:p14="http://schemas.microsoft.com/office/powerpoint/2010/main" val="17782589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FA86A9-92C7-4348-AF57-0069056E3AE7}" type="slidenum">
              <a:rPr lang="en-US" smtClean="0"/>
              <a:t>6</a:t>
            </a:fld>
            <a:endParaRPr lang="en-US"/>
          </a:p>
        </p:txBody>
      </p:sp>
    </p:spTree>
    <p:extLst>
      <p:ext uri="{BB962C8B-B14F-4D97-AF65-F5344CB8AC3E}">
        <p14:creationId xmlns:p14="http://schemas.microsoft.com/office/powerpoint/2010/main" val="3795263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FA86A9-92C7-4348-AF57-0069056E3AE7}" type="slidenum">
              <a:rPr lang="en-US" smtClean="0"/>
              <a:t>7</a:t>
            </a:fld>
            <a:endParaRPr lang="en-US"/>
          </a:p>
        </p:txBody>
      </p:sp>
    </p:spTree>
    <p:extLst>
      <p:ext uri="{BB962C8B-B14F-4D97-AF65-F5344CB8AC3E}">
        <p14:creationId xmlns:p14="http://schemas.microsoft.com/office/powerpoint/2010/main" val="8416355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FA86A9-92C7-4348-AF57-0069056E3AE7}" type="slidenum">
              <a:rPr lang="en-US" smtClean="0"/>
              <a:t>8</a:t>
            </a:fld>
            <a:endParaRPr lang="en-US"/>
          </a:p>
        </p:txBody>
      </p:sp>
    </p:spTree>
    <p:extLst>
      <p:ext uri="{BB962C8B-B14F-4D97-AF65-F5344CB8AC3E}">
        <p14:creationId xmlns:p14="http://schemas.microsoft.com/office/powerpoint/2010/main" val="30855751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79FA86A9-92C7-4348-AF57-0069056E3AE7}" type="slidenum">
              <a:rPr lang="en-US" smtClean="0"/>
              <a:t>9</a:t>
            </a:fld>
            <a:endParaRPr lang="en-US"/>
          </a:p>
        </p:txBody>
      </p:sp>
    </p:spTree>
    <p:extLst>
      <p:ext uri="{BB962C8B-B14F-4D97-AF65-F5344CB8AC3E}">
        <p14:creationId xmlns:p14="http://schemas.microsoft.com/office/powerpoint/2010/main" val="14839579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FA86A9-92C7-4348-AF57-0069056E3AE7}" type="slidenum">
              <a:rPr lang="en-US" smtClean="0"/>
              <a:t>10</a:t>
            </a:fld>
            <a:endParaRPr lang="en-US"/>
          </a:p>
        </p:txBody>
      </p:sp>
    </p:spTree>
    <p:extLst>
      <p:ext uri="{BB962C8B-B14F-4D97-AF65-F5344CB8AC3E}">
        <p14:creationId xmlns:p14="http://schemas.microsoft.com/office/powerpoint/2010/main" val="939176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2A3A7E-28FE-46B7-853F-7D8AFBCA0568}" type="datetime1">
              <a:rPr lang="en-US" smtClean="0"/>
              <a:t>12/16/2015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0" y="5715000"/>
            <a:ext cx="304800" cy="365125"/>
          </a:xfrm>
        </p:spPr>
        <p:txBody>
          <a:bodyPr/>
          <a:lstStyle/>
          <a:p>
            <a:fld id="{BE4FB471-EBB4-4D81-9EA6-902E33AD37CE}" type="slidenum">
              <a:rPr lang="en-US" smtClean="0"/>
              <a:t>‹#›</a:t>
            </a:fld>
            <a:endParaRPr lang="en-US"/>
          </a:p>
        </p:txBody>
      </p:sp>
    </p:spTree>
    <p:extLst>
      <p:ext uri="{BB962C8B-B14F-4D97-AF65-F5344CB8AC3E}">
        <p14:creationId xmlns:p14="http://schemas.microsoft.com/office/powerpoint/2010/main" val="1498784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355452-87AA-4D24-B31C-2697EEC47B30}" type="datetime1">
              <a:rPr lang="en-US" smtClean="0"/>
              <a:t>12/16/2015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4FB471-EBB4-4D81-9EA6-902E33AD37CE}" type="slidenum">
              <a:rPr lang="en-US" smtClean="0"/>
              <a:t>‹#›</a:t>
            </a:fld>
            <a:endParaRPr lang="en-US"/>
          </a:p>
        </p:txBody>
      </p:sp>
    </p:spTree>
    <p:extLst>
      <p:ext uri="{BB962C8B-B14F-4D97-AF65-F5344CB8AC3E}">
        <p14:creationId xmlns:p14="http://schemas.microsoft.com/office/powerpoint/2010/main" val="742438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325C53-716B-4319-9CC6-49A1C39E4357}" type="datetime1">
              <a:rPr lang="en-US" smtClean="0"/>
              <a:t>12/16/2015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4FB471-EBB4-4D81-9EA6-902E33AD37CE}" type="slidenum">
              <a:rPr lang="en-US" smtClean="0"/>
              <a:t>‹#›</a:t>
            </a:fld>
            <a:endParaRPr lang="en-US"/>
          </a:p>
        </p:txBody>
      </p:sp>
    </p:spTree>
    <p:extLst>
      <p:ext uri="{BB962C8B-B14F-4D97-AF65-F5344CB8AC3E}">
        <p14:creationId xmlns:p14="http://schemas.microsoft.com/office/powerpoint/2010/main" val="2738261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9773E5-EC9C-4287-8EF4-6AA5270DC913}" type="datetime1">
              <a:rPr lang="en-US" smtClean="0"/>
              <a:t>12/16/2015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4FB471-EBB4-4D81-9EA6-902E33AD37CE}" type="slidenum">
              <a:rPr lang="en-US" smtClean="0"/>
              <a:t>‹#›</a:t>
            </a:fld>
            <a:endParaRPr lang="en-US"/>
          </a:p>
        </p:txBody>
      </p:sp>
    </p:spTree>
    <p:extLst>
      <p:ext uri="{BB962C8B-B14F-4D97-AF65-F5344CB8AC3E}">
        <p14:creationId xmlns:p14="http://schemas.microsoft.com/office/powerpoint/2010/main" val="4282445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FB0946-B414-4E1A-B6DC-AB73E84F46BF}" type="datetime1">
              <a:rPr lang="en-US" smtClean="0"/>
              <a:t>12/16/2015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4FB471-EBB4-4D81-9EA6-902E33AD37CE}" type="slidenum">
              <a:rPr lang="en-US" smtClean="0"/>
              <a:t>‹#›</a:t>
            </a:fld>
            <a:endParaRPr lang="en-US"/>
          </a:p>
        </p:txBody>
      </p:sp>
    </p:spTree>
    <p:extLst>
      <p:ext uri="{BB962C8B-B14F-4D97-AF65-F5344CB8AC3E}">
        <p14:creationId xmlns:p14="http://schemas.microsoft.com/office/powerpoint/2010/main" val="42807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AB9165-6684-4040-89A4-C78819FB17B5}" type="datetime1">
              <a:rPr lang="en-US" smtClean="0"/>
              <a:t>12/16/2015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4FB471-EBB4-4D81-9EA6-902E33AD37CE}" type="slidenum">
              <a:rPr lang="en-US" smtClean="0"/>
              <a:t>‹#›</a:t>
            </a:fld>
            <a:endParaRPr lang="en-US"/>
          </a:p>
        </p:txBody>
      </p:sp>
    </p:spTree>
    <p:extLst>
      <p:ext uri="{BB962C8B-B14F-4D97-AF65-F5344CB8AC3E}">
        <p14:creationId xmlns:p14="http://schemas.microsoft.com/office/powerpoint/2010/main" val="1506836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9E9711-9D2D-4E4A-9DCF-67F568451627}" type="datetime1">
              <a:rPr lang="en-US" smtClean="0"/>
              <a:t>12/16/2015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4FB471-EBB4-4D81-9EA6-902E33AD37CE}" type="slidenum">
              <a:rPr lang="en-US" smtClean="0"/>
              <a:t>‹#›</a:t>
            </a:fld>
            <a:endParaRPr lang="en-US"/>
          </a:p>
        </p:txBody>
      </p:sp>
    </p:spTree>
    <p:extLst>
      <p:ext uri="{BB962C8B-B14F-4D97-AF65-F5344CB8AC3E}">
        <p14:creationId xmlns:p14="http://schemas.microsoft.com/office/powerpoint/2010/main" val="2582111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469964-A054-439D-95E4-22EE23532E4A}" type="datetime1">
              <a:rPr lang="en-US" smtClean="0"/>
              <a:t>12/16/2015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4FB471-EBB4-4D81-9EA6-902E33AD37CE}" type="slidenum">
              <a:rPr lang="en-US" smtClean="0"/>
              <a:t>‹#›</a:t>
            </a:fld>
            <a:endParaRPr lang="en-US"/>
          </a:p>
        </p:txBody>
      </p:sp>
    </p:spTree>
    <p:extLst>
      <p:ext uri="{BB962C8B-B14F-4D97-AF65-F5344CB8AC3E}">
        <p14:creationId xmlns:p14="http://schemas.microsoft.com/office/powerpoint/2010/main" val="292840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4673A0-0F14-4563-8B2C-1DA003A1B630}" type="datetime1">
              <a:rPr lang="en-US" smtClean="0"/>
              <a:t>12/16/2015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4FB471-EBB4-4D81-9EA6-902E33AD37CE}" type="slidenum">
              <a:rPr lang="en-US" smtClean="0"/>
              <a:t>‹#›</a:t>
            </a:fld>
            <a:endParaRPr lang="en-US"/>
          </a:p>
        </p:txBody>
      </p:sp>
    </p:spTree>
    <p:extLst>
      <p:ext uri="{BB962C8B-B14F-4D97-AF65-F5344CB8AC3E}">
        <p14:creationId xmlns:p14="http://schemas.microsoft.com/office/powerpoint/2010/main" val="1353619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AB0CCB-FCF4-497F-85A2-7CF967C35ED0}" type="datetime1">
              <a:rPr lang="en-US" smtClean="0"/>
              <a:t>12/16/2015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4FB471-EBB4-4D81-9EA6-902E33AD37CE}" type="slidenum">
              <a:rPr lang="en-US" smtClean="0"/>
              <a:t>‹#›</a:t>
            </a:fld>
            <a:endParaRPr lang="en-US"/>
          </a:p>
        </p:txBody>
      </p:sp>
    </p:spTree>
    <p:extLst>
      <p:ext uri="{BB962C8B-B14F-4D97-AF65-F5344CB8AC3E}">
        <p14:creationId xmlns:p14="http://schemas.microsoft.com/office/powerpoint/2010/main" val="3785104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DC736B-0378-4501-A3FE-B43F526D51A3}" type="datetime1">
              <a:rPr lang="en-US" smtClean="0"/>
              <a:t>12/16/2015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4FB471-EBB4-4D81-9EA6-902E33AD37CE}" type="slidenum">
              <a:rPr lang="en-US" smtClean="0"/>
              <a:t>‹#›</a:t>
            </a:fld>
            <a:endParaRPr lang="en-US"/>
          </a:p>
        </p:txBody>
      </p:sp>
    </p:spTree>
    <p:extLst>
      <p:ext uri="{BB962C8B-B14F-4D97-AF65-F5344CB8AC3E}">
        <p14:creationId xmlns:p14="http://schemas.microsoft.com/office/powerpoint/2010/main" val="1666572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91F0D9-7732-476F-9399-5C0B5DB134C3}" type="datetime1">
              <a:rPr lang="en-US" smtClean="0"/>
              <a:t>12/16/2015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0" y="5638800"/>
            <a:ext cx="30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4FB471-EBB4-4D81-9EA6-902E33AD37CE}" type="slidenum">
              <a:rPr lang="en-US" smtClean="0"/>
              <a:t>‹#›</a:t>
            </a:fld>
            <a:endParaRPr lang="en-US"/>
          </a:p>
        </p:txBody>
      </p:sp>
    </p:spTree>
    <p:extLst>
      <p:ext uri="{BB962C8B-B14F-4D97-AF65-F5344CB8AC3E}">
        <p14:creationId xmlns:p14="http://schemas.microsoft.com/office/powerpoint/2010/main" val="38727212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accent1"/>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accent1"/>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chemeClr val="accent1"/>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chemeClr val="accent1"/>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Voting Protocol – Samples </a:t>
            </a:r>
            <a:endParaRPr lang="en-US" dirty="0"/>
          </a:p>
        </p:txBody>
      </p:sp>
      <p:sp>
        <p:nvSpPr>
          <p:cNvPr id="3" name="Subtitle 2"/>
          <p:cNvSpPr>
            <a:spLocks noGrp="1"/>
          </p:cNvSpPr>
          <p:nvPr>
            <p:ph type="subTitle" idx="1"/>
          </p:nvPr>
        </p:nvSpPr>
        <p:spPr/>
        <p:txBody>
          <a:bodyPr/>
          <a:lstStyle/>
          <a:p>
            <a:r>
              <a:rPr lang="en-US" dirty="0" smtClean="0"/>
              <a:t>Gas Pipeline Advisory Committee</a:t>
            </a:r>
          </a:p>
          <a:p>
            <a:r>
              <a:rPr lang="en-US" dirty="0" smtClean="0"/>
              <a:t>December 17, 2015</a:t>
            </a:r>
            <a:endParaRPr lang="en-US" dirty="0"/>
          </a:p>
        </p:txBody>
      </p:sp>
    </p:spTree>
    <p:extLst>
      <p:ext uri="{BB962C8B-B14F-4D97-AF65-F5344CB8AC3E}">
        <p14:creationId xmlns:p14="http://schemas.microsoft.com/office/powerpoint/2010/main" val="3504374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Sample </a:t>
            </a:r>
            <a:r>
              <a:rPr lang="en-US" sz="3600" dirty="0"/>
              <a:t>4: Customer Notification </a:t>
            </a:r>
          </a:p>
        </p:txBody>
      </p:sp>
      <p:sp>
        <p:nvSpPr>
          <p:cNvPr id="3" name="Content Placeholder 2"/>
          <p:cNvSpPr>
            <a:spLocks noGrp="1"/>
          </p:cNvSpPr>
          <p:nvPr>
            <p:ph idx="1"/>
          </p:nvPr>
        </p:nvSpPr>
        <p:spPr>
          <a:xfrm>
            <a:off x="533400" y="1447800"/>
            <a:ext cx="8229600" cy="4525963"/>
          </a:xfrm>
        </p:spPr>
        <p:txBody>
          <a:bodyPr>
            <a:normAutofit fontScale="70000" lnSpcReduction="20000"/>
          </a:bodyPr>
          <a:lstStyle/>
          <a:p>
            <a:pPr marL="0" indent="0">
              <a:buNone/>
            </a:pPr>
            <a:r>
              <a:rPr lang="en-US" b="1" dirty="0" smtClean="0"/>
              <a:t>Example Revised Proposed Text (from SPPC comments):</a:t>
            </a:r>
          </a:p>
          <a:p>
            <a:pPr marL="0" indent="0">
              <a:buNone/>
            </a:pPr>
            <a:endParaRPr lang="en-US" b="1" dirty="0"/>
          </a:p>
          <a:p>
            <a:pPr marL="0" indent="0">
              <a:buNone/>
            </a:pPr>
            <a:r>
              <a:rPr lang="en-US" b="1" dirty="0" smtClean="0"/>
              <a:t>§192.383  </a:t>
            </a:r>
            <a:r>
              <a:rPr lang="en-US" b="1" dirty="0"/>
              <a:t>Excess flow valve installation.</a:t>
            </a:r>
          </a:p>
          <a:p>
            <a:pPr marL="0" indent="0">
              <a:buNone/>
            </a:pPr>
            <a:r>
              <a:rPr lang="en-US" b="1" dirty="0"/>
              <a:t>*	*	*	*	*</a:t>
            </a:r>
          </a:p>
          <a:p>
            <a:pPr marL="514350" indent="-514350">
              <a:buClr>
                <a:schemeClr val="tx1"/>
              </a:buClr>
              <a:buAutoNum type="alphaLcParenBoth" startAt="5"/>
            </a:pPr>
            <a:r>
              <a:rPr lang="en-US" i="1" dirty="0"/>
              <a:t> Operator notification of customers concerning EFV installation.  </a:t>
            </a:r>
          </a:p>
          <a:p>
            <a:pPr marL="0" indent="0">
              <a:buNone/>
            </a:pPr>
            <a:r>
              <a:rPr lang="en-US" b="1" i="1" dirty="0"/>
              <a:t>*	*	*</a:t>
            </a:r>
          </a:p>
          <a:p>
            <a:pPr marL="0" indent="0">
              <a:buNone/>
            </a:pPr>
            <a:r>
              <a:rPr lang="en-US" dirty="0"/>
              <a:t>(1) Except as specified in paragraph (e)(2) of this section, each operator must provide written notification to the customer of their right to request the installation of an EFV within 90 days of the customer first receiving gas at a particular </a:t>
            </a:r>
            <a:r>
              <a:rPr lang="en-US" dirty="0" smtClean="0"/>
              <a:t>location </a:t>
            </a:r>
            <a:r>
              <a:rPr lang="en-US" dirty="0" smtClean="0">
                <a:solidFill>
                  <a:srgbClr val="FF0000"/>
                </a:solidFill>
              </a:rPr>
              <a:t>&lt;or advise all existing customers of their right to request the installation of an EFV, if they qualify under this section, through the operator’s public awareness program&gt;.</a:t>
            </a:r>
            <a:endParaRPr lang="en-US" dirty="0">
              <a:solidFill>
                <a:srgbClr val="FF0000"/>
              </a:solidFill>
            </a:endParaRPr>
          </a:p>
          <a:p>
            <a:endParaRPr lang="en-US" dirty="0"/>
          </a:p>
        </p:txBody>
      </p:sp>
      <p:sp>
        <p:nvSpPr>
          <p:cNvPr id="4" name="Slide Number Placeholder 3"/>
          <p:cNvSpPr>
            <a:spLocks noGrp="1"/>
          </p:cNvSpPr>
          <p:nvPr>
            <p:ph type="sldNum" sz="quarter" idx="12"/>
          </p:nvPr>
        </p:nvSpPr>
        <p:spPr>
          <a:xfrm>
            <a:off x="0" y="5638800"/>
            <a:ext cx="457200" cy="365125"/>
          </a:xfrm>
        </p:spPr>
        <p:txBody>
          <a:bodyPr/>
          <a:lstStyle/>
          <a:p>
            <a:fld id="{BE4FB471-EBB4-4D81-9EA6-902E33AD37CE}" type="slidenum">
              <a:rPr lang="en-US" smtClean="0"/>
              <a:t>10</a:t>
            </a:fld>
            <a:endParaRPr lang="en-US" dirty="0"/>
          </a:p>
        </p:txBody>
      </p:sp>
    </p:spTree>
    <p:extLst>
      <p:ext uri="{BB962C8B-B14F-4D97-AF65-F5344CB8AC3E}">
        <p14:creationId xmlns:p14="http://schemas.microsoft.com/office/powerpoint/2010/main" val="461474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Proposing a Change</a:t>
            </a:r>
            <a:endParaRPr lang="en-US" sz="3600" dirty="0"/>
          </a:p>
        </p:txBody>
      </p:sp>
      <p:sp>
        <p:nvSpPr>
          <p:cNvPr id="3" name="Content Placeholder 2"/>
          <p:cNvSpPr>
            <a:spLocks noGrp="1"/>
          </p:cNvSpPr>
          <p:nvPr>
            <p:ph idx="1"/>
          </p:nvPr>
        </p:nvSpPr>
        <p:spPr>
          <a:xfrm>
            <a:off x="533400" y="1447800"/>
            <a:ext cx="8229600" cy="4525963"/>
          </a:xfrm>
        </p:spPr>
        <p:txBody>
          <a:bodyPr>
            <a:normAutofit lnSpcReduction="10000"/>
          </a:bodyPr>
          <a:lstStyle/>
          <a:p>
            <a:r>
              <a:rPr lang="en-US" sz="3000" dirty="0" smtClean="0"/>
              <a:t>The </a:t>
            </a:r>
            <a:r>
              <a:rPr lang="en-US" sz="3000" dirty="0"/>
              <a:t>proposed </a:t>
            </a:r>
            <a:r>
              <a:rPr lang="en-US" sz="3000" dirty="0" smtClean="0"/>
              <a:t>rule, </a:t>
            </a:r>
            <a:r>
              <a:rPr lang="en-US" sz="3000" dirty="0"/>
              <a:t>as published in the </a:t>
            </a:r>
            <a:r>
              <a:rPr lang="en-US" sz="3000" i="1" dirty="0"/>
              <a:t>Federal </a:t>
            </a:r>
            <a:r>
              <a:rPr lang="en-US" sz="3000" i="1" dirty="0" smtClean="0"/>
              <a:t>Register</a:t>
            </a:r>
            <a:r>
              <a:rPr lang="en-US" sz="3000" dirty="0" smtClean="0"/>
              <a:t>, </a:t>
            </a:r>
            <a:r>
              <a:rPr lang="en-US" sz="3000" dirty="0"/>
              <a:t>and the Draft Regulatory Evaluation are </a:t>
            </a:r>
            <a:r>
              <a:rPr lang="en-US" sz="3000" dirty="0" smtClean="0"/>
              <a:t>technically </a:t>
            </a:r>
            <a:r>
              <a:rPr lang="en-US" sz="3000" dirty="0"/>
              <a:t>feasible, reasonable, cost-effective, and practicable if the following changes are </a:t>
            </a:r>
            <a:r>
              <a:rPr lang="en-US" sz="3000" dirty="0" smtClean="0"/>
              <a:t>made: </a:t>
            </a:r>
            <a:r>
              <a:rPr lang="en-US" sz="3000" dirty="0"/>
              <a:t>(members insert language of proposed change</a:t>
            </a:r>
            <a:r>
              <a:rPr lang="en-US" sz="3000" dirty="0" smtClean="0"/>
              <a:t>).</a:t>
            </a:r>
          </a:p>
          <a:p>
            <a:pPr marL="0" indent="0">
              <a:buNone/>
            </a:pPr>
            <a:endParaRPr lang="en-US" sz="3000" dirty="0" smtClean="0"/>
          </a:p>
          <a:p>
            <a:r>
              <a:rPr lang="en-US" sz="3000" dirty="0" smtClean="0"/>
              <a:t>Member(s) </a:t>
            </a:r>
            <a:r>
              <a:rPr lang="en-US" sz="3000" dirty="0"/>
              <a:t>should prepare </a:t>
            </a:r>
            <a:r>
              <a:rPr lang="en-US" sz="3000" dirty="0" smtClean="0"/>
              <a:t>and submit written </a:t>
            </a:r>
            <a:r>
              <a:rPr lang="en-US" sz="3000" dirty="0"/>
              <a:t>language to </a:t>
            </a:r>
            <a:r>
              <a:rPr lang="en-US" sz="3000" dirty="0" smtClean="0"/>
              <a:t>Designated Federal Official (DFO) </a:t>
            </a:r>
            <a:r>
              <a:rPr lang="en-US" sz="3000" dirty="0"/>
              <a:t>for insertion.</a:t>
            </a:r>
          </a:p>
          <a:p>
            <a:endParaRPr lang="en-US" dirty="0"/>
          </a:p>
        </p:txBody>
      </p:sp>
      <p:sp>
        <p:nvSpPr>
          <p:cNvPr id="4" name="Slide Number Placeholder 3"/>
          <p:cNvSpPr>
            <a:spLocks noGrp="1"/>
          </p:cNvSpPr>
          <p:nvPr>
            <p:ph type="sldNum" sz="quarter" idx="12"/>
          </p:nvPr>
        </p:nvSpPr>
        <p:spPr/>
        <p:txBody>
          <a:bodyPr/>
          <a:lstStyle/>
          <a:p>
            <a:fld id="{BE4FB471-EBB4-4D81-9EA6-902E33AD37CE}" type="slidenum">
              <a:rPr lang="en-US" smtClean="0"/>
              <a:t>2</a:t>
            </a:fld>
            <a:endParaRPr lang="en-US"/>
          </a:p>
        </p:txBody>
      </p:sp>
    </p:spTree>
    <p:extLst>
      <p:ext uri="{BB962C8B-B14F-4D97-AF65-F5344CB8AC3E}">
        <p14:creationId xmlns:p14="http://schemas.microsoft.com/office/powerpoint/2010/main" val="926950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1143000"/>
          </a:xfrm>
        </p:spPr>
        <p:txBody>
          <a:bodyPr>
            <a:noAutofit/>
          </a:bodyPr>
          <a:lstStyle/>
          <a:p>
            <a:r>
              <a:rPr lang="en-US" sz="3200" dirty="0" smtClean="0"/>
              <a:t>Sample 1:  </a:t>
            </a:r>
            <a:br>
              <a:rPr lang="en-US" sz="3200" dirty="0" smtClean="0"/>
            </a:br>
            <a:r>
              <a:rPr lang="en-US" sz="3200" dirty="0" smtClean="0"/>
              <a:t>Curb Valve Accessibility for First Responders</a:t>
            </a:r>
            <a:endParaRPr lang="en-US" sz="3200" dirty="0"/>
          </a:p>
        </p:txBody>
      </p:sp>
      <p:sp>
        <p:nvSpPr>
          <p:cNvPr id="3" name="Content Placeholder 2"/>
          <p:cNvSpPr>
            <a:spLocks noGrp="1"/>
          </p:cNvSpPr>
          <p:nvPr>
            <p:ph idx="1"/>
          </p:nvPr>
        </p:nvSpPr>
        <p:spPr>
          <a:xfrm>
            <a:off x="457200" y="1600200"/>
            <a:ext cx="8229600" cy="4525963"/>
          </a:xfrm>
        </p:spPr>
        <p:txBody>
          <a:bodyPr>
            <a:normAutofit lnSpcReduction="10000"/>
          </a:bodyPr>
          <a:lstStyle/>
          <a:p>
            <a:pPr marL="0" indent="0">
              <a:buNone/>
            </a:pPr>
            <a:r>
              <a:rPr lang="en-US" sz="2600" b="1" dirty="0" smtClean="0"/>
              <a:t>NPRM Proposed Text</a:t>
            </a:r>
            <a:r>
              <a:rPr lang="en-US" sz="2600" b="1" dirty="0"/>
              <a:t>:</a:t>
            </a:r>
            <a:endParaRPr lang="en-US" sz="2600" b="1" dirty="0" smtClean="0"/>
          </a:p>
          <a:p>
            <a:pPr marL="0" indent="0">
              <a:buNone/>
            </a:pPr>
            <a:endParaRPr lang="en-US" sz="2600" b="1" dirty="0"/>
          </a:p>
          <a:p>
            <a:pPr marL="0" indent="0">
              <a:buNone/>
            </a:pPr>
            <a:r>
              <a:rPr lang="en-US" sz="2600" b="1" dirty="0" smtClean="0"/>
              <a:t>§192.385 Manual service line shut-off valve installation.</a:t>
            </a:r>
          </a:p>
          <a:p>
            <a:pPr marL="514350" indent="-514350">
              <a:buClr>
                <a:schemeClr val="tx1"/>
              </a:buClr>
              <a:buAutoNum type="alphaLcParenBoth"/>
            </a:pPr>
            <a:r>
              <a:rPr lang="en-US" sz="2600" i="1" dirty="0" smtClean="0"/>
              <a:t>Definitions</a:t>
            </a:r>
            <a:r>
              <a:rPr lang="en-US" sz="2600" dirty="0" smtClean="0"/>
              <a:t>.  As used in this section:</a:t>
            </a:r>
          </a:p>
          <a:p>
            <a:pPr marL="400050" lvl="1" indent="0">
              <a:buNone/>
            </a:pPr>
            <a:r>
              <a:rPr lang="en-US" sz="2600" i="1" dirty="0" smtClean="0"/>
              <a:t>Manual service line shut-off valve </a:t>
            </a:r>
            <a:r>
              <a:rPr lang="en-US" sz="2600" dirty="0" smtClean="0"/>
              <a:t>means a curb valve or other manually operated valve located near the service main or a common source of supply that is accessible to first responders and operator personnel to manually shut off gas flow to the service line in the event of an emergency.</a:t>
            </a:r>
            <a:endParaRPr lang="en-US" sz="2600" i="1" dirty="0"/>
          </a:p>
        </p:txBody>
      </p:sp>
      <p:sp>
        <p:nvSpPr>
          <p:cNvPr id="4" name="Slide Number Placeholder 3"/>
          <p:cNvSpPr>
            <a:spLocks noGrp="1"/>
          </p:cNvSpPr>
          <p:nvPr>
            <p:ph type="sldNum" sz="quarter" idx="12"/>
          </p:nvPr>
        </p:nvSpPr>
        <p:spPr/>
        <p:txBody>
          <a:bodyPr/>
          <a:lstStyle/>
          <a:p>
            <a:fld id="{BE4FB471-EBB4-4D81-9EA6-902E33AD37CE}" type="slidenum">
              <a:rPr lang="en-US" smtClean="0"/>
              <a:t>3</a:t>
            </a:fld>
            <a:endParaRPr lang="en-US"/>
          </a:p>
        </p:txBody>
      </p:sp>
    </p:spTree>
    <p:extLst>
      <p:ext uri="{BB962C8B-B14F-4D97-AF65-F5344CB8AC3E}">
        <p14:creationId xmlns:p14="http://schemas.microsoft.com/office/powerpoint/2010/main" val="4087085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rmAutofit/>
          </a:bodyPr>
          <a:lstStyle/>
          <a:p>
            <a:r>
              <a:rPr lang="en-US" sz="3200" dirty="0" smtClean="0"/>
              <a:t>Sample 1:</a:t>
            </a:r>
            <a:br>
              <a:rPr lang="en-US" sz="3200" dirty="0" smtClean="0"/>
            </a:br>
            <a:r>
              <a:rPr lang="en-US" sz="3200" dirty="0"/>
              <a:t>Curb Valve Accessibility for First Responders</a:t>
            </a:r>
          </a:p>
        </p:txBody>
      </p:sp>
      <p:sp>
        <p:nvSpPr>
          <p:cNvPr id="3" name="Content Placeholder 2"/>
          <p:cNvSpPr>
            <a:spLocks noGrp="1"/>
          </p:cNvSpPr>
          <p:nvPr>
            <p:ph idx="1"/>
          </p:nvPr>
        </p:nvSpPr>
        <p:spPr>
          <a:xfrm>
            <a:off x="457200" y="1371600"/>
            <a:ext cx="8229600" cy="4525963"/>
          </a:xfrm>
        </p:spPr>
        <p:txBody>
          <a:bodyPr>
            <a:normAutofit fontScale="92500"/>
          </a:bodyPr>
          <a:lstStyle/>
          <a:p>
            <a:pPr marL="0" indent="0">
              <a:buNone/>
            </a:pPr>
            <a:r>
              <a:rPr lang="en-US" sz="2600" b="1" dirty="0" smtClean="0"/>
              <a:t>Example Revised Proposed Text (adapted from AGA’s comments):</a:t>
            </a:r>
          </a:p>
          <a:p>
            <a:pPr marL="0" indent="0">
              <a:buNone/>
            </a:pPr>
            <a:endParaRPr lang="en-US" sz="2600" b="1" dirty="0"/>
          </a:p>
          <a:p>
            <a:pPr marL="0" indent="0">
              <a:buNone/>
            </a:pPr>
            <a:r>
              <a:rPr lang="en-US" sz="2600" b="1" dirty="0" smtClean="0"/>
              <a:t>§</a:t>
            </a:r>
            <a:r>
              <a:rPr lang="en-US" sz="2600" b="1" dirty="0"/>
              <a:t>192.385 Manual service line shut-off valve installation.</a:t>
            </a:r>
          </a:p>
          <a:p>
            <a:pPr marL="514350" indent="-514350">
              <a:buClr>
                <a:schemeClr val="tx1"/>
              </a:buClr>
              <a:buAutoNum type="alphaLcParenBoth"/>
            </a:pPr>
            <a:r>
              <a:rPr lang="en-US" sz="2600" i="1" dirty="0"/>
              <a:t>Definitions</a:t>
            </a:r>
            <a:r>
              <a:rPr lang="en-US" sz="2600" dirty="0"/>
              <a:t>.  As used in this section:</a:t>
            </a:r>
          </a:p>
          <a:p>
            <a:pPr marL="0" lvl="1" indent="0">
              <a:buNone/>
            </a:pPr>
            <a:r>
              <a:rPr lang="en-US" sz="2600" i="1" dirty="0" smtClean="0"/>
              <a:t>Manual </a:t>
            </a:r>
            <a:r>
              <a:rPr lang="en-US" sz="2600" i="1" dirty="0"/>
              <a:t>service line shut-off valve </a:t>
            </a:r>
            <a:r>
              <a:rPr lang="en-US" sz="2600" dirty="0"/>
              <a:t>means a curb valve or other manually operated valve located near the service </a:t>
            </a:r>
            <a:r>
              <a:rPr lang="en-US" sz="2600" dirty="0" smtClean="0">
                <a:solidFill>
                  <a:srgbClr val="FF0000"/>
                </a:solidFill>
              </a:rPr>
              <a:t>&lt;line&gt; </a:t>
            </a:r>
            <a:r>
              <a:rPr lang="en-US" sz="2600" dirty="0" smtClean="0"/>
              <a:t>that </a:t>
            </a:r>
            <a:r>
              <a:rPr lang="en-US" sz="2600" dirty="0"/>
              <a:t>is </a:t>
            </a:r>
            <a:r>
              <a:rPr lang="en-US" sz="2600" dirty="0" smtClean="0">
                <a:solidFill>
                  <a:srgbClr val="FF0000"/>
                </a:solidFill>
              </a:rPr>
              <a:t>&lt;safely&gt;</a:t>
            </a:r>
            <a:r>
              <a:rPr lang="en-US" sz="2600" dirty="0" smtClean="0"/>
              <a:t> accessible </a:t>
            </a:r>
            <a:r>
              <a:rPr lang="en-US" sz="2600" dirty="0"/>
              <a:t>to </a:t>
            </a:r>
            <a:r>
              <a:rPr lang="en-US" sz="2600" strike="sngStrike" dirty="0"/>
              <a:t>first responders and </a:t>
            </a:r>
            <a:r>
              <a:rPr lang="en-US" sz="2600" dirty="0"/>
              <a:t>operator personnel to manually shut off gas flow to the service line </a:t>
            </a:r>
            <a:r>
              <a:rPr lang="en-US" sz="2600" dirty="0">
                <a:solidFill>
                  <a:srgbClr val="FF0000"/>
                </a:solidFill>
              </a:rPr>
              <a:t>&lt;if needed.&gt; </a:t>
            </a:r>
            <a:r>
              <a:rPr lang="en-US" sz="2600" strike="sngStrike" dirty="0"/>
              <a:t>in the event of an emergency.</a:t>
            </a:r>
          </a:p>
          <a:p>
            <a:pPr marL="0" indent="0">
              <a:buNone/>
            </a:pPr>
            <a:endParaRPr lang="en-US" dirty="0"/>
          </a:p>
        </p:txBody>
      </p:sp>
      <p:sp>
        <p:nvSpPr>
          <p:cNvPr id="4" name="Slide Number Placeholder 3"/>
          <p:cNvSpPr>
            <a:spLocks noGrp="1"/>
          </p:cNvSpPr>
          <p:nvPr>
            <p:ph type="sldNum" sz="quarter" idx="12"/>
          </p:nvPr>
        </p:nvSpPr>
        <p:spPr/>
        <p:txBody>
          <a:bodyPr/>
          <a:lstStyle/>
          <a:p>
            <a:fld id="{BE4FB471-EBB4-4D81-9EA6-902E33AD37CE}" type="slidenum">
              <a:rPr lang="en-US" smtClean="0"/>
              <a:t>4</a:t>
            </a:fld>
            <a:endParaRPr lang="en-US"/>
          </a:p>
        </p:txBody>
      </p:sp>
    </p:spTree>
    <p:extLst>
      <p:ext uri="{BB962C8B-B14F-4D97-AF65-F5344CB8AC3E}">
        <p14:creationId xmlns:p14="http://schemas.microsoft.com/office/powerpoint/2010/main" val="2253086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Sample 2: </a:t>
            </a:r>
            <a:br>
              <a:rPr lang="en-US" sz="3600" dirty="0" smtClean="0"/>
            </a:br>
            <a:r>
              <a:rPr lang="en-US" sz="3600" dirty="0" smtClean="0"/>
              <a:t>Curb Valve Maintenance</a:t>
            </a:r>
            <a:endParaRPr lang="en-US" sz="3600" dirty="0"/>
          </a:p>
        </p:txBody>
      </p:sp>
      <p:sp>
        <p:nvSpPr>
          <p:cNvPr id="3" name="Content Placeholder 2"/>
          <p:cNvSpPr>
            <a:spLocks noGrp="1"/>
          </p:cNvSpPr>
          <p:nvPr>
            <p:ph idx="1"/>
          </p:nvPr>
        </p:nvSpPr>
        <p:spPr>
          <a:xfrm>
            <a:off x="457200" y="1828800"/>
            <a:ext cx="8229600" cy="4525963"/>
          </a:xfrm>
        </p:spPr>
        <p:txBody>
          <a:bodyPr>
            <a:normAutofit/>
          </a:bodyPr>
          <a:lstStyle/>
          <a:p>
            <a:pPr marL="0" indent="0">
              <a:buNone/>
            </a:pPr>
            <a:r>
              <a:rPr lang="en-US" sz="2800" b="1" dirty="0" smtClean="0"/>
              <a:t>NPRM Proposed Text:</a:t>
            </a:r>
          </a:p>
          <a:p>
            <a:pPr marL="0" indent="0">
              <a:buNone/>
            </a:pPr>
            <a:endParaRPr lang="en-US" sz="2800" b="1" dirty="0" smtClean="0"/>
          </a:p>
          <a:p>
            <a:pPr marL="0" indent="0">
              <a:buNone/>
            </a:pPr>
            <a:r>
              <a:rPr lang="en-US" sz="2800" b="1" dirty="0" smtClean="0"/>
              <a:t>§</a:t>
            </a:r>
            <a:r>
              <a:rPr lang="en-US" sz="2800" b="1" dirty="0"/>
              <a:t>192.385 Manual service line shut-off valve installation</a:t>
            </a:r>
            <a:r>
              <a:rPr lang="en-US" sz="2800" b="1" dirty="0" smtClean="0"/>
              <a:t>.</a:t>
            </a:r>
          </a:p>
          <a:p>
            <a:pPr marL="0" indent="0">
              <a:buNone/>
            </a:pPr>
            <a:r>
              <a:rPr lang="en-US" sz="2800" b="1" dirty="0" smtClean="0"/>
              <a:t>*	*	*	*	*</a:t>
            </a:r>
            <a:endParaRPr lang="en-US" sz="2800" b="1" dirty="0"/>
          </a:p>
          <a:p>
            <a:pPr marL="0" indent="0">
              <a:buNone/>
            </a:pPr>
            <a:r>
              <a:rPr lang="en-US" sz="2800" dirty="0" smtClean="0"/>
              <a:t>(c)  Manual service line shut-off valves for any new or replaced service line must be installed in such a way to allow accessibility during emergencies.</a:t>
            </a:r>
            <a:endParaRPr lang="en-US" sz="2800" dirty="0"/>
          </a:p>
        </p:txBody>
      </p:sp>
      <p:sp>
        <p:nvSpPr>
          <p:cNvPr id="4" name="Slide Number Placeholder 3"/>
          <p:cNvSpPr>
            <a:spLocks noGrp="1"/>
          </p:cNvSpPr>
          <p:nvPr>
            <p:ph type="sldNum" sz="quarter" idx="12"/>
          </p:nvPr>
        </p:nvSpPr>
        <p:spPr/>
        <p:txBody>
          <a:bodyPr/>
          <a:lstStyle/>
          <a:p>
            <a:fld id="{BE4FB471-EBB4-4D81-9EA6-902E33AD37CE}" type="slidenum">
              <a:rPr lang="en-US" smtClean="0"/>
              <a:t>5</a:t>
            </a:fld>
            <a:endParaRPr lang="en-US"/>
          </a:p>
        </p:txBody>
      </p:sp>
    </p:spTree>
    <p:extLst>
      <p:ext uri="{BB962C8B-B14F-4D97-AF65-F5344CB8AC3E}">
        <p14:creationId xmlns:p14="http://schemas.microsoft.com/office/powerpoint/2010/main" val="3030181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Sample 2: </a:t>
            </a:r>
            <a:br>
              <a:rPr lang="en-US" sz="3600" dirty="0" smtClean="0"/>
            </a:br>
            <a:r>
              <a:rPr lang="en-US" sz="3600" dirty="0" smtClean="0"/>
              <a:t>Curb Valve Maintenance</a:t>
            </a:r>
            <a:endParaRPr lang="en-US" sz="3600" dirty="0"/>
          </a:p>
        </p:txBody>
      </p:sp>
      <p:sp>
        <p:nvSpPr>
          <p:cNvPr id="3" name="Content Placeholder 2"/>
          <p:cNvSpPr>
            <a:spLocks noGrp="1"/>
          </p:cNvSpPr>
          <p:nvPr>
            <p:ph idx="1"/>
          </p:nvPr>
        </p:nvSpPr>
        <p:spPr>
          <a:xfrm>
            <a:off x="381000" y="1371600"/>
            <a:ext cx="8458200" cy="4525963"/>
          </a:xfrm>
        </p:spPr>
        <p:txBody>
          <a:bodyPr>
            <a:normAutofit fontScale="92500" lnSpcReduction="20000"/>
          </a:bodyPr>
          <a:lstStyle/>
          <a:p>
            <a:pPr marL="0" indent="0">
              <a:buNone/>
            </a:pPr>
            <a:endParaRPr lang="en-US" sz="2800" b="1" dirty="0" smtClean="0"/>
          </a:p>
          <a:p>
            <a:pPr marL="0" indent="0">
              <a:buNone/>
            </a:pPr>
            <a:r>
              <a:rPr lang="en-US" sz="2800" b="1" dirty="0" smtClean="0"/>
              <a:t>Example Revised Proposed Text:</a:t>
            </a:r>
          </a:p>
          <a:p>
            <a:pPr marL="0" indent="0">
              <a:buNone/>
            </a:pPr>
            <a:endParaRPr lang="en-US" sz="2800" b="1" dirty="0" smtClean="0"/>
          </a:p>
          <a:p>
            <a:pPr marL="0" indent="0">
              <a:buNone/>
            </a:pPr>
            <a:r>
              <a:rPr lang="en-US" sz="2800" b="1" dirty="0" smtClean="0"/>
              <a:t>§</a:t>
            </a:r>
            <a:r>
              <a:rPr lang="en-US" sz="2800" b="1" dirty="0"/>
              <a:t>192.385 Manual service line shut-off valve installation.</a:t>
            </a:r>
          </a:p>
          <a:p>
            <a:pPr marL="0" indent="0">
              <a:buNone/>
            </a:pPr>
            <a:r>
              <a:rPr lang="en-US" sz="2800" b="1" dirty="0"/>
              <a:t>*	*	*	*	*</a:t>
            </a:r>
          </a:p>
          <a:p>
            <a:pPr marL="514350" indent="-514350">
              <a:buClr>
                <a:schemeClr val="tx1"/>
              </a:buClr>
              <a:buAutoNum type="alphaLcParenBoth" startAt="3"/>
            </a:pPr>
            <a:r>
              <a:rPr lang="en-US" sz="2800" dirty="0" smtClean="0"/>
              <a:t>Manual </a:t>
            </a:r>
            <a:r>
              <a:rPr lang="en-US" sz="2800" dirty="0"/>
              <a:t>service line shut-off valves for any new or replaced service line must be installed in such a way to allow accessibility during emergencies</a:t>
            </a:r>
            <a:r>
              <a:rPr lang="en-US" sz="2800" dirty="0" smtClean="0"/>
              <a:t>.</a:t>
            </a:r>
          </a:p>
          <a:p>
            <a:pPr marL="0" indent="0">
              <a:buNone/>
            </a:pPr>
            <a:r>
              <a:rPr lang="en-US" sz="2800" dirty="0" smtClean="0">
                <a:solidFill>
                  <a:srgbClr val="FF0000"/>
                </a:solidFill>
              </a:rPr>
              <a:t>&lt;(</a:t>
            </a:r>
            <a:r>
              <a:rPr lang="en-US" sz="2800" dirty="0">
                <a:solidFill>
                  <a:srgbClr val="FF0000"/>
                </a:solidFill>
              </a:rPr>
              <a:t>1</a:t>
            </a:r>
            <a:r>
              <a:rPr lang="en-US" sz="2800" dirty="0" smtClean="0">
                <a:solidFill>
                  <a:srgbClr val="FF0000"/>
                </a:solidFill>
              </a:rPr>
              <a:t>) Manual service line shut-off valves installed under this section are subject to the maintenance requirements at §192.747.&gt;</a:t>
            </a:r>
            <a:endParaRPr lang="en-US" sz="2800" dirty="0">
              <a:solidFill>
                <a:srgbClr val="FF0000"/>
              </a:solidFill>
            </a:endParaRPr>
          </a:p>
          <a:p>
            <a:endParaRPr lang="en-US" dirty="0"/>
          </a:p>
        </p:txBody>
      </p:sp>
      <p:sp>
        <p:nvSpPr>
          <p:cNvPr id="4" name="Slide Number Placeholder 3"/>
          <p:cNvSpPr>
            <a:spLocks noGrp="1"/>
          </p:cNvSpPr>
          <p:nvPr>
            <p:ph type="sldNum" sz="quarter" idx="12"/>
          </p:nvPr>
        </p:nvSpPr>
        <p:spPr/>
        <p:txBody>
          <a:bodyPr/>
          <a:lstStyle/>
          <a:p>
            <a:fld id="{BE4FB471-EBB4-4D81-9EA6-902E33AD37CE}" type="slidenum">
              <a:rPr lang="en-US" smtClean="0"/>
              <a:t>6</a:t>
            </a:fld>
            <a:endParaRPr lang="en-US"/>
          </a:p>
        </p:txBody>
      </p:sp>
    </p:spTree>
    <p:extLst>
      <p:ext uri="{BB962C8B-B14F-4D97-AF65-F5344CB8AC3E}">
        <p14:creationId xmlns:p14="http://schemas.microsoft.com/office/powerpoint/2010/main" val="3932105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Sample 3:</a:t>
            </a:r>
            <a:br>
              <a:rPr lang="en-US" sz="3600" dirty="0" smtClean="0"/>
            </a:br>
            <a:r>
              <a:rPr lang="en-US" sz="3600" dirty="0" smtClean="0"/>
              <a:t>Notification Documentation</a:t>
            </a:r>
            <a:endParaRPr lang="en-US" sz="3600" dirty="0"/>
          </a:p>
        </p:txBody>
      </p:sp>
      <p:sp>
        <p:nvSpPr>
          <p:cNvPr id="3" name="Content Placeholder 2"/>
          <p:cNvSpPr>
            <a:spLocks noGrp="1"/>
          </p:cNvSpPr>
          <p:nvPr>
            <p:ph idx="1"/>
          </p:nvPr>
        </p:nvSpPr>
        <p:spPr/>
        <p:txBody>
          <a:bodyPr>
            <a:normAutofit lnSpcReduction="10000"/>
          </a:bodyPr>
          <a:lstStyle/>
          <a:p>
            <a:pPr marL="0" indent="0">
              <a:buNone/>
            </a:pPr>
            <a:r>
              <a:rPr lang="en-US" sz="2800" b="1" dirty="0" smtClean="0"/>
              <a:t>NPRM Proposed Text:</a:t>
            </a:r>
          </a:p>
          <a:p>
            <a:pPr marL="0" indent="0">
              <a:buNone/>
            </a:pPr>
            <a:endParaRPr lang="en-US" sz="2800" b="1" dirty="0" smtClean="0"/>
          </a:p>
          <a:p>
            <a:pPr marL="0" indent="0">
              <a:buNone/>
            </a:pPr>
            <a:r>
              <a:rPr lang="en-US" sz="2800" b="1" dirty="0" smtClean="0"/>
              <a:t>§</a:t>
            </a:r>
            <a:r>
              <a:rPr lang="en-US" sz="2800" b="1" dirty="0"/>
              <a:t>192.383  Excess flow </a:t>
            </a:r>
            <a:r>
              <a:rPr lang="en-US" sz="2800" b="1" dirty="0" smtClean="0"/>
              <a:t>valve installation.</a:t>
            </a:r>
          </a:p>
          <a:p>
            <a:pPr marL="0" indent="0">
              <a:buNone/>
            </a:pPr>
            <a:r>
              <a:rPr lang="en-US" sz="2800" b="1" dirty="0" smtClean="0"/>
              <a:t>*	*	*	*	*</a:t>
            </a:r>
          </a:p>
          <a:p>
            <a:pPr marL="514350" indent="-514350">
              <a:buClr>
                <a:schemeClr val="tx1"/>
              </a:buClr>
              <a:buAutoNum type="alphaLcParenBoth" startAt="6"/>
            </a:pPr>
            <a:r>
              <a:rPr lang="en-US" sz="2800" i="1" dirty="0" smtClean="0"/>
              <a:t>Operator evidence of customer notification.</a:t>
            </a:r>
          </a:p>
          <a:p>
            <a:pPr marL="0" indent="0">
              <a:buNone/>
            </a:pPr>
            <a:r>
              <a:rPr lang="en-US" sz="2800" dirty="0" smtClean="0"/>
              <a:t>Each operator must maintain a copy of the customer EFV notice for 3 years.  This notice must be available for inspection by the Administrator or a State agency participating under 49 U.S.C. 60105 or 60106.</a:t>
            </a:r>
            <a:endParaRPr lang="en-US" sz="2800" dirty="0"/>
          </a:p>
          <a:p>
            <a:endParaRPr lang="en-US" dirty="0"/>
          </a:p>
        </p:txBody>
      </p:sp>
      <p:sp>
        <p:nvSpPr>
          <p:cNvPr id="4" name="Slide Number Placeholder 3"/>
          <p:cNvSpPr>
            <a:spLocks noGrp="1"/>
          </p:cNvSpPr>
          <p:nvPr>
            <p:ph type="sldNum" sz="quarter" idx="12"/>
          </p:nvPr>
        </p:nvSpPr>
        <p:spPr/>
        <p:txBody>
          <a:bodyPr/>
          <a:lstStyle/>
          <a:p>
            <a:fld id="{BE4FB471-EBB4-4D81-9EA6-902E33AD37CE}" type="slidenum">
              <a:rPr lang="en-US" smtClean="0"/>
              <a:t>7</a:t>
            </a:fld>
            <a:endParaRPr lang="en-US"/>
          </a:p>
        </p:txBody>
      </p:sp>
    </p:spTree>
    <p:extLst>
      <p:ext uri="{BB962C8B-B14F-4D97-AF65-F5344CB8AC3E}">
        <p14:creationId xmlns:p14="http://schemas.microsoft.com/office/powerpoint/2010/main" val="2731833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Sample 3:</a:t>
            </a:r>
            <a:br>
              <a:rPr lang="en-US" sz="3600" dirty="0" smtClean="0"/>
            </a:br>
            <a:r>
              <a:rPr lang="en-US" sz="3600" dirty="0" smtClean="0"/>
              <a:t>Customer Documentation</a:t>
            </a:r>
            <a:endParaRPr lang="en-US" sz="3600" dirty="0"/>
          </a:p>
        </p:txBody>
      </p:sp>
      <p:sp>
        <p:nvSpPr>
          <p:cNvPr id="3" name="Content Placeholder 2"/>
          <p:cNvSpPr>
            <a:spLocks noGrp="1"/>
          </p:cNvSpPr>
          <p:nvPr>
            <p:ph idx="1"/>
          </p:nvPr>
        </p:nvSpPr>
        <p:spPr>
          <a:xfrm>
            <a:off x="457200" y="1447800"/>
            <a:ext cx="8229600" cy="4525963"/>
          </a:xfrm>
        </p:spPr>
        <p:txBody>
          <a:bodyPr>
            <a:normAutofit fontScale="70000" lnSpcReduction="20000"/>
          </a:bodyPr>
          <a:lstStyle/>
          <a:p>
            <a:pPr marL="0" indent="0">
              <a:buNone/>
            </a:pPr>
            <a:r>
              <a:rPr lang="en-US" b="1" dirty="0" smtClean="0"/>
              <a:t>Example Revised Proposed Text (adapted from 2008 regulations):</a:t>
            </a:r>
          </a:p>
          <a:p>
            <a:pPr marL="0" indent="0">
              <a:buNone/>
            </a:pPr>
            <a:endParaRPr lang="en-US" b="1" dirty="0" smtClean="0"/>
          </a:p>
          <a:p>
            <a:pPr marL="0" indent="0">
              <a:buNone/>
            </a:pPr>
            <a:r>
              <a:rPr lang="en-US" b="1" dirty="0" smtClean="0"/>
              <a:t>§</a:t>
            </a:r>
            <a:r>
              <a:rPr lang="en-US" b="1" dirty="0"/>
              <a:t>192.383  Excess flow valve installation.</a:t>
            </a:r>
          </a:p>
          <a:p>
            <a:pPr marL="0" indent="0">
              <a:buNone/>
            </a:pPr>
            <a:r>
              <a:rPr lang="en-US" b="1" dirty="0"/>
              <a:t>*	*	*	*	*</a:t>
            </a:r>
          </a:p>
          <a:p>
            <a:pPr marL="514350" indent="-514350">
              <a:buClr>
                <a:schemeClr val="tx1"/>
              </a:buClr>
              <a:buAutoNum type="alphaLcParenBoth" startAt="6"/>
            </a:pPr>
            <a:r>
              <a:rPr lang="en-US" i="1" dirty="0"/>
              <a:t>Operator evidence of customer notification.</a:t>
            </a:r>
          </a:p>
          <a:p>
            <a:pPr marL="0" indent="0">
              <a:buNone/>
            </a:pPr>
            <a:r>
              <a:rPr lang="en-US" dirty="0" smtClean="0">
                <a:solidFill>
                  <a:srgbClr val="FF0000"/>
                </a:solidFill>
              </a:rPr>
              <a:t>&lt;An&gt;</a:t>
            </a:r>
            <a:r>
              <a:rPr lang="en-US" strike="sngStrike" dirty="0" smtClean="0"/>
              <a:t>Each</a:t>
            </a:r>
            <a:r>
              <a:rPr lang="en-US" dirty="0" smtClean="0">
                <a:solidFill>
                  <a:srgbClr val="FF0000"/>
                </a:solidFill>
              </a:rPr>
              <a:t> </a:t>
            </a:r>
            <a:r>
              <a:rPr lang="en-US" dirty="0"/>
              <a:t>operator must </a:t>
            </a:r>
            <a:r>
              <a:rPr lang="en-US" dirty="0" smtClean="0">
                <a:solidFill>
                  <a:srgbClr val="FF0000"/>
                </a:solidFill>
              </a:rPr>
              <a:t>&lt;make the following records&gt;</a:t>
            </a:r>
            <a:r>
              <a:rPr lang="en-US" dirty="0" smtClean="0"/>
              <a:t> </a:t>
            </a:r>
            <a:r>
              <a:rPr lang="en-US" strike="sngStrike" dirty="0" smtClean="0"/>
              <a:t>maintain </a:t>
            </a:r>
            <a:r>
              <a:rPr lang="en-US" strike="sngStrike" dirty="0"/>
              <a:t>a copy of the customer EFV notice for 3 years.  This notice must be </a:t>
            </a:r>
            <a:r>
              <a:rPr lang="en-US" dirty="0"/>
              <a:t>available for inspection by the Administrator or a State agency participating under 49 U.S.C. 60105 or 60106</a:t>
            </a:r>
            <a:r>
              <a:rPr lang="en-US" strike="sngStrike" dirty="0" smtClean="0"/>
              <a:t>. </a:t>
            </a:r>
            <a:r>
              <a:rPr lang="en-US" dirty="0" smtClean="0">
                <a:solidFill>
                  <a:srgbClr val="FF0000"/>
                </a:solidFill>
              </a:rPr>
              <a:t>&lt;:&gt;</a:t>
            </a:r>
          </a:p>
          <a:p>
            <a:pPr marL="0" indent="0">
              <a:buNone/>
            </a:pPr>
            <a:r>
              <a:rPr lang="en-US" dirty="0" smtClean="0">
                <a:solidFill>
                  <a:srgbClr val="FF0000"/>
                </a:solidFill>
              </a:rPr>
              <a:t>&lt;(</a:t>
            </a:r>
            <a:r>
              <a:rPr lang="en-US" dirty="0" err="1" smtClean="0">
                <a:solidFill>
                  <a:srgbClr val="FF0000"/>
                </a:solidFill>
              </a:rPr>
              <a:t>i</a:t>
            </a:r>
            <a:r>
              <a:rPr lang="en-US" dirty="0" smtClean="0">
                <a:solidFill>
                  <a:srgbClr val="FF0000"/>
                </a:solidFill>
              </a:rPr>
              <a:t>) A copy of the notice currently in use; and</a:t>
            </a:r>
          </a:p>
          <a:p>
            <a:pPr marL="0" indent="0">
              <a:buNone/>
            </a:pPr>
            <a:r>
              <a:rPr lang="en-US" dirty="0" smtClean="0">
                <a:solidFill>
                  <a:srgbClr val="FF0000"/>
                </a:solidFill>
              </a:rPr>
              <a:t>(ii)  Evidence that notice has been sent to the service line customers set forth in paragraph (d) of this section, within the previous 3 years.&gt;</a:t>
            </a:r>
            <a:endParaRPr lang="en-US" dirty="0">
              <a:solidFill>
                <a:srgbClr val="FF0000"/>
              </a:solidFill>
            </a:endParaRPr>
          </a:p>
          <a:p>
            <a:endParaRPr lang="en-US" dirty="0"/>
          </a:p>
        </p:txBody>
      </p:sp>
      <p:sp>
        <p:nvSpPr>
          <p:cNvPr id="4" name="Slide Number Placeholder 3"/>
          <p:cNvSpPr>
            <a:spLocks noGrp="1"/>
          </p:cNvSpPr>
          <p:nvPr>
            <p:ph type="sldNum" sz="quarter" idx="12"/>
          </p:nvPr>
        </p:nvSpPr>
        <p:spPr/>
        <p:txBody>
          <a:bodyPr/>
          <a:lstStyle/>
          <a:p>
            <a:fld id="{BE4FB471-EBB4-4D81-9EA6-902E33AD37CE}" type="slidenum">
              <a:rPr lang="en-US" smtClean="0"/>
              <a:t>8</a:t>
            </a:fld>
            <a:endParaRPr lang="en-US"/>
          </a:p>
        </p:txBody>
      </p:sp>
    </p:spTree>
    <p:extLst>
      <p:ext uri="{BB962C8B-B14F-4D97-AF65-F5344CB8AC3E}">
        <p14:creationId xmlns:p14="http://schemas.microsoft.com/office/powerpoint/2010/main" val="1133706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r>
              <a:rPr lang="en-US" sz="3600" dirty="0" smtClean="0"/>
              <a:t>Sample 4: Customer Notification</a:t>
            </a:r>
            <a:endParaRPr lang="en-US" sz="3600" dirty="0"/>
          </a:p>
        </p:txBody>
      </p:sp>
      <p:sp>
        <p:nvSpPr>
          <p:cNvPr id="3" name="Content Placeholder 2"/>
          <p:cNvSpPr>
            <a:spLocks noGrp="1"/>
          </p:cNvSpPr>
          <p:nvPr>
            <p:ph idx="1"/>
          </p:nvPr>
        </p:nvSpPr>
        <p:spPr>
          <a:xfrm>
            <a:off x="457200" y="990600"/>
            <a:ext cx="8229600" cy="4525963"/>
          </a:xfrm>
        </p:spPr>
        <p:txBody>
          <a:bodyPr>
            <a:noAutofit/>
          </a:bodyPr>
          <a:lstStyle/>
          <a:p>
            <a:pPr marL="0" indent="0">
              <a:buNone/>
            </a:pPr>
            <a:r>
              <a:rPr lang="en-US" sz="2600" b="1" dirty="0" smtClean="0"/>
              <a:t>NPRM Proposed Text:</a:t>
            </a:r>
          </a:p>
          <a:p>
            <a:pPr marL="0" indent="0">
              <a:buNone/>
            </a:pPr>
            <a:r>
              <a:rPr lang="en-US" sz="2600" b="1" dirty="0" smtClean="0"/>
              <a:t>§192.383  Excess flow valve installation.</a:t>
            </a:r>
          </a:p>
          <a:p>
            <a:pPr marL="0" indent="0">
              <a:buNone/>
            </a:pPr>
            <a:r>
              <a:rPr lang="en-US" sz="2600" b="1" dirty="0" smtClean="0"/>
              <a:t>*	*	*	*	*</a:t>
            </a:r>
          </a:p>
          <a:p>
            <a:pPr marL="514350" indent="-514350">
              <a:buClr>
                <a:schemeClr val="tx1"/>
              </a:buClr>
              <a:buAutoNum type="alphaLcParenBoth" startAt="5"/>
            </a:pPr>
            <a:r>
              <a:rPr lang="en-US" sz="2600" i="1" dirty="0" smtClean="0"/>
              <a:t> Operator notification of customers concerning EFV installation.  </a:t>
            </a:r>
          </a:p>
          <a:p>
            <a:pPr marL="0" indent="0">
              <a:buNone/>
            </a:pPr>
            <a:r>
              <a:rPr lang="en-US" sz="2600" b="1" i="1" dirty="0" smtClean="0"/>
              <a:t>*	*	*</a:t>
            </a:r>
          </a:p>
          <a:p>
            <a:pPr marL="0" indent="0">
              <a:buNone/>
            </a:pPr>
            <a:r>
              <a:rPr lang="en-US" sz="2600" dirty="0" smtClean="0"/>
              <a:t>(1) Except as specified in paragraph (e)(2) of this section, each operator must provide written notification to the customer of their right to request the installation of an EFV within 90 days of the customer first receiving gas at a particular location.</a:t>
            </a:r>
            <a:endParaRPr lang="en-US" sz="2600" dirty="0"/>
          </a:p>
        </p:txBody>
      </p:sp>
      <p:sp>
        <p:nvSpPr>
          <p:cNvPr id="4" name="Slide Number Placeholder 3"/>
          <p:cNvSpPr>
            <a:spLocks noGrp="1"/>
          </p:cNvSpPr>
          <p:nvPr>
            <p:ph type="sldNum" sz="quarter" idx="12"/>
          </p:nvPr>
        </p:nvSpPr>
        <p:spPr/>
        <p:txBody>
          <a:bodyPr/>
          <a:lstStyle/>
          <a:p>
            <a:fld id="{BE4FB471-EBB4-4D81-9EA6-902E33AD37CE}" type="slidenum">
              <a:rPr lang="en-US" smtClean="0"/>
              <a:t>9</a:t>
            </a:fld>
            <a:endParaRPr lang="en-US"/>
          </a:p>
        </p:txBody>
      </p:sp>
    </p:spTree>
    <p:extLst>
      <p:ext uri="{BB962C8B-B14F-4D97-AF65-F5344CB8AC3E}">
        <p14:creationId xmlns:p14="http://schemas.microsoft.com/office/powerpoint/2010/main" val="4197416614"/>
      </p:ext>
    </p:extLst>
  </p:cSld>
  <p:clrMapOvr>
    <a:masterClrMapping/>
  </p:clrMapOvr>
</p:sld>
</file>

<file path=ppt/theme/theme1.xml><?xml version="1.0" encoding="utf-8"?>
<a:theme xmlns:a="http://schemas.openxmlformats.org/drawingml/2006/main" name="PHMSA PowerPoint Template background image set">
  <a:themeElements>
    <a:clrScheme name="Custom 1">
      <a:dk1>
        <a:sysClr val="windowText" lastClr="000000"/>
      </a:dk1>
      <a:lt1>
        <a:sysClr val="window" lastClr="FFFFFF"/>
      </a:lt1>
      <a:dk2>
        <a:srgbClr val="1F497D"/>
      </a:dk2>
      <a:lt2>
        <a:srgbClr val="EEECE1"/>
      </a:lt2>
      <a:accent1>
        <a:srgbClr val="E36C09"/>
      </a:accent1>
      <a:accent2>
        <a:srgbClr val="17365D"/>
      </a:accent2>
      <a:accent3>
        <a:srgbClr val="9BBB59"/>
      </a:accent3>
      <a:accent4>
        <a:srgbClr val="FAC08F"/>
      </a:accent4>
      <a:accent5>
        <a:srgbClr val="548DD4"/>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EDB97C81614124EBCD3D64FEAE3405B" ma:contentTypeVersion="2" ma:contentTypeDescription="Create a new document." ma:contentTypeScope="" ma:versionID="759aae3f9829b11c092ac479e1f1e5a5">
  <xsd:schema xmlns:xsd="http://www.w3.org/2001/XMLSchema" xmlns:xs="http://www.w3.org/2001/XMLSchema" xmlns:p="http://schemas.microsoft.com/office/2006/metadata/properties" xmlns:ns2="eddea655-07c7-4587-815b-fab4eec15983" targetNamespace="http://schemas.microsoft.com/office/2006/metadata/properties" ma:root="true" ma:fieldsID="20f4c9d90f669b2e6291f94803b12756" ns2:_="">
    <xsd:import namespace="eddea655-07c7-4587-815b-fab4eec15983"/>
    <xsd:element name="properties">
      <xsd:complexType>
        <xsd:sequence>
          <xsd:element name="documentManagement">
            <xsd:complexType>
              <xsd:all>
                <xsd:element ref="ns2:DocType"/>
                <xsd:element ref="ns2:EffectiveDate"/>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dea655-07c7-4587-815b-fab4eec15983" elementFormDefault="qualified">
    <xsd:import namespace="http://schemas.microsoft.com/office/2006/documentManagement/types"/>
    <xsd:import namespace="http://schemas.microsoft.com/office/infopath/2007/PartnerControls"/>
    <xsd:element name="DocType" ma:index="8" ma:displayName="DocType" ma:format="RadioButtons" ma:internalName="DocType">
      <xsd:simpleType>
        <xsd:restriction base="dms:Choice">
          <xsd:enumeration value="example"/>
          <xsd:enumeration value="guide"/>
          <xsd:enumeration value="manual"/>
          <xsd:enumeration value="memo"/>
          <xsd:enumeration value="template"/>
        </xsd:restriction>
      </xsd:simpleType>
    </xsd:element>
    <xsd:element name="EffectiveDate" ma:index="9" ma:displayName="EffectiveDate" ma:format="DateOnly" ma:internalName="Effective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ocType xmlns="eddea655-07c7-4587-815b-fab4eec15983">template</DocType>
    <EffectiveDate xmlns="eddea655-07c7-4587-815b-fab4eec15983">2015-01-01T05:00:00+00:00</EffectiveDate>
  </documentManagement>
</p:properties>
</file>

<file path=customXml/itemProps1.xml><?xml version="1.0" encoding="utf-8"?>
<ds:datastoreItem xmlns:ds="http://schemas.openxmlformats.org/officeDocument/2006/customXml" ds:itemID="{F38567FA-0107-4BAB-B707-3DC4030165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dea655-07c7-4587-815b-fab4eec15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B617706-D72C-431A-BD0B-15A1228761DA}">
  <ds:schemaRefs>
    <ds:schemaRef ds:uri="http://schemas.microsoft.com/sharepoint/v3/contenttype/forms"/>
  </ds:schemaRefs>
</ds:datastoreItem>
</file>

<file path=customXml/itemProps3.xml><?xml version="1.0" encoding="utf-8"?>
<ds:datastoreItem xmlns:ds="http://schemas.openxmlformats.org/officeDocument/2006/customXml" ds:itemID="{1C390A6B-3625-4557-BC69-2750FBBB3948}">
  <ds:schemaRef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purl.org/dc/dcmitype/"/>
    <ds:schemaRef ds:uri="http://purl.org/dc/terms/"/>
    <ds:schemaRef ds:uri="http://www.w3.org/XML/1998/namespace"/>
    <ds:schemaRef ds:uri="eddea655-07c7-4587-815b-fab4eec1598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PHMSA PowerPoint Template background image set</Template>
  <TotalTime>117</TotalTime>
  <Words>361</Words>
  <Application>Microsoft Office PowerPoint</Application>
  <PresentationFormat>On-screen Show (4:3)</PresentationFormat>
  <Paragraphs>82</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PHMSA PowerPoint Template background image set</vt:lpstr>
      <vt:lpstr>Voting Protocol – Samples </vt:lpstr>
      <vt:lpstr>Proposing a Change</vt:lpstr>
      <vt:lpstr>Sample 1:   Curb Valve Accessibility for First Responders</vt:lpstr>
      <vt:lpstr>Sample 1: Curb Valve Accessibility for First Responders</vt:lpstr>
      <vt:lpstr>Sample 2:  Curb Valve Maintenance</vt:lpstr>
      <vt:lpstr>Sample 2:  Curb Valve Maintenance</vt:lpstr>
      <vt:lpstr>Sample 3: Notification Documentation</vt:lpstr>
      <vt:lpstr>Sample 3: Customer Documentation</vt:lpstr>
      <vt:lpstr>Sample 4: Customer Notification</vt:lpstr>
      <vt:lpstr>Sample 4: Customer Notification </vt:lpstr>
    </vt:vector>
  </TitlesOfParts>
  <Company>DOT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Voting Protocol</dc:title>
  <dc:creator>Robert Jagger</dc:creator>
  <cp:lastModifiedBy>cheryl.whetsel</cp:lastModifiedBy>
  <cp:revision>7</cp:revision>
  <dcterms:created xsi:type="dcterms:W3CDTF">2015-12-15T14:55:03Z</dcterms:created>
  <dcterms:modified xsi:type="dcterms:W3CDTF">2015-12-16T21:24:57Z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0x010100FEDB97C81614124EBCD3D64FEAE3405B</vt:lpwstr>
  </property>
</Properties>
</file>